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82"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1" r:id="rId21"/>
    <p:sldId id="322" r:id="rId22"/>
    <p:sldId id="324" r:id="rId23"/>
    <p:sldId id="323" r:id="rId24"/>
    <p:sldId id="325" r:id="rId25"/>
    <p:sldId id="326" r:id="rId26"/>
    <p:sldId id="327" r:id="rId27"/>
    <p:sldId id="320" r:id="rId28"/>
    <p:sldId id="328" r:id="rId29"/>
    <p:sldId id="329" r:id="rId30"/>
    <p:sldId id="3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25"/>
    <a:srgbClr val="0000FF"/>
    <a:srgbClr val="24A316"/>
    <a:srgbClr val="16942A"/>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528" autoAdjust="0"/>
  </p:normalViewPr>
  <p:slideViewPr>
    <p:cSldViewPr snapToGrid="0" snapToObjects="1">
      <p:cViewPr varScale="1">
        <p:scale>
          <a:sx n="106" d="100"/>
          <a:sy n="106" d="100"/>
        </p:scale>
        <p:origin x="756" y="138"/>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11/10/2022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First 4 slides are for guidance only and should be removed but used as reference, prior to draft 1 being submitted</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300140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sym typeface="Wingdings" pitchFamily="2" charset="2"/>
              </a:rPr>
              <a:t>Report the most important remedial actions to prevent a reoccurrence in the future first, these may be tracked for completion by the MSE team and reported to MDIRC.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sym typeface="Wingdings" pitchFamily="2" charset="2"/>
              </a:rPr>
              <a:t>You must provide a PIM action number as evidence that all actions have been uploaded into PIM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22</a:t>
            </a:fld>
            <a:endParaRPr lang="en-US"/>
          </a:p>
        </p:txBody>
      </p:sp>
    </p:spTree>
    <p:extLst>
      <p:ext uri="{BB962C8B-B14F-4D97-AF65-F5344CB8AC3E}">
        <p14:creationId xmlns:p14="http://schemas.microsoft.com/office/powerpoint/2010/main" val="33511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23</a:t>
            </a:fld>
            <a:endParaRPr lang="en-US"/>
          </a:p>
        </p:txBody>
      </p:sp>
    </p:spTree>
    <p:extLst>
      <p:ext uri="{BB962C8B-B14F-4D97-AF65-F5344CB8AC3E}">
        <p14:creationId xmlns:p14="http://schemas.microsoft.com/office/powerpoint/2010/main" val="52708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 list of team members starting with the investigation LEAD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For contractor related incidents this MUST be led by them and NOT by PDO.  PDO staff may be required to support the investigation team.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26</a:t>
            </a:fld>
            <a:endParaRPr lang="en-US"/>
          </a:p>
        </p:txBody>
      </p:sp>
    </p:spTree>
    <p:extLst>
      <p:ext uri="{BB962C8B-B14F-4D97-AF65-F5344CB8AC3E}">
        <p14:creationId xmlns:p14="http://schemas.microsoft.com/office/powerpoint/2010/main" val="392205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Note be aware that consequence management defaults may be applied where a non comprehensive investigation report is submitted for IRC, this may also be applied if there is not at least 1 member of the team who is up to date with PDO training course HSE Incident Investigation (HII) as a part of the investigation team.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Team Meetings: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The investigation team will regularly convene as directed by the investigation team leader and will depend on progress made in the investigation.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Deliverables/deadlines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Date of issuing initial notification of the incident with learning's </a:t>
            </a:r>
            <a:r>
              <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First Alert to MSE 3</a:t>
            </a:r>
            <a:endPar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Date  draft investigation report, slide pack ready for initial IRC with MSE 3 .  Corrections/updates to be made.  Date of first Tripod Tree...........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Date of directorate IRC panel......... Corrections/updates to be made.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Date of MDIRC will be held..........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The Investigation Team Leader will provide regular updates to the Incident Owner for the duration of the investigation.  Any significant critical learning's shall made known to the Incident Owner and passed to </a:t>
            </a:r>
            <a:r>
              <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MSE 3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for wider communication as soon as possible and shall not wait for the final report to be published</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3</a:t>
            </a:fld>
            <a:endParaRPr lang="en-US"/>
          </a:p>
        </p:txBody>
      </p:sp>
    </p:spTree>
    <p:extLst>
      <p:ext uri="{BB962C8B-B14F-4D97-AF65-F5344CB8AC3E}">
        <p14:creationId xmlns:p14="http://schemas.microsoft.com/office/powerpoint/2010/main" val="204121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No variation to the slide is allowed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6</a:t>
            </a:fld>
            <a:endParaRPr lang="en-US"/>
          </a:p>
        </p:txBody>
      </p:sp>
    </p:spTree>
    <p:extLst>
      <p:ext uri="{BB962C8B-B14F-4D97-AF65-F5344CB8AC3E}">
        <p14:creationId xmlns:p14="http://schemas.microsoft.com/office/powerpoint/2010/main" val="261556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Number of children must include their ages and what sex they are</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7</a:t>
            </a:fld>
            <a:endParaRPr lang="en-US"/>
          </a:p>
        </p:txBody>
      </p:sp>
    </p:spTree>
    <p:extLst>
      <p:ext uri="{BB962C8B-B14F-4D97-AF65-F5344CB8AC3E}">
        <p14:creationId xmlns:p14="http://schemas.microsoft.com/office/powerpoint/2010/main" val="124051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This should be free text writing and include the relevant facts explaining what happened to all the relevant parties </a:t>
            </a:r>
            <a:r>
              <a:rPr kumimoji="0" lang="en-US" sz="1200" b="0" i="0" u="none" strike="noStrike" kern="1200" cap="none" spc="0" normalizeH="0" baseline="0" noProof="0" dirty="0">
                <a:ln>
                  <a:noFill/>
                </a:ln>
                <a:solidFill>
                  <a:srgbClr val="0070C0"/>
                </a:solidFill>
                <a:effectLst/>
                <a:uLnTx/>
                <a:uFillTx/>
                <a:latin typeface="Calibri" panose="020F0502020204030204" pitchFamily="34" charset="0"/>
                <a:ea typeface="MS PGothic" pitchFamily="34" charset="-128"/>
                <a:cs typeface="Calibri" panose="020F0502020204030204" pitchFamily="34" charset="0"/>
              </a:rPr>
              <a:t>in a short sharp factual paragraph that describes the incident.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The description should be in sufficient detail to allow a person who does not know anything about the incident to imagine it.  It should only be about what happened and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not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why it happened.  Include a short comment on emergency response.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Do not include investigation findings here, simply describe the incident as the investigation has shown it happened.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8</a:t>
            </a:fld>
            <a:endParaRPr lang="en-US"/>
          </a:p>
        </p:txBody>
      </p:sp>
    </p:spTree>
    <p:extLst>
      <p:ext uri="{BB962C8B-B14F-4D97-AF65-F5344CB8AC3E}">
        <p14:creationId xmlns:p14="http://schemas.microsoft.com/office/powerpoint/2010/main" val="372171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itchFamily="18" charset="0"/>
                <a:ea typeface="MS PGothic" pitchFamily="34" charset="-128"/>
                <a:cs typeface="Calibri" panose="020F0502020204030204" pitchFamily="34" charset="0"/>
              </a:rPr>
              <a:t>Pre-existing Medical problems and  Medications.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Times New Roman" pitchFamily="18"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itchFamily="18" charset="0"/>
                <a:ea typeface="MS PGothic" pitchFamily="34" charset="-128"/>
                <a:cs typeface="Calibri" panose="020F0502020204030204" pitchFamily="34" charset="0"/>
              </a:rPr>
              <a:t>NOTE* Include any personal medical treatment arrangements done by individuals if known and applicable  </a:t>
            </a:r>
            <a:endParaRPr kumimoji="0" lang="en-GB" sz="1200" b="0" i="0" u="none" strike="noStrike" kern="1200" cap="none" spc="0" normalizeH="0" baseline="0" noProof="0" dirty="0">
              <a:ln>
                <a:noFill/>
              </a:ln>
              <a:solidFill>
                <a:srgbClr val="FF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11</a:t>
            </a:fld>
            <a:endParaRPr lang="en-US"/>
          </a:p>
        </p:txBody>
      </p:sp>
    </p:spTree>
    <p:extLst>
      <p:ext uri="{BB962C8B-B14F-4D97-AF65-F5344CB8AC3E}">
        <p14:creationId xmlns:p14="http://schemas.microsoft.com/office/powerpoint/2010/main" val="242953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Ensure evidence of health risk assessments specific to deceased role is provided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15</a:t>
            </a:fld>
            <a:endParaRPr lang="en-US"/>
          </a:p>
        </p:txBody>
      </p:sp>
    </p:spTree>
    <p:extLst>
      <p:ext uri="{BB962C8B-B14F-4D97-AF65-F5344CB8AC3E}">
        <p14:creationId xmlns:p14="http://schemas.microsoft.com/office/powerpoint/2010/main" val="399962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Ensure you use ICAM when inputting Management System Failures </a:t>
            </a:r>
          </a:p>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99"/>
                </a:solidFill>
                <a:effectLst/>
                <a:uLnTx/>
                <a:uFillTx/>
                <a:latin typeface="+mn-lt"/>
                <a:ea typeface="MS PGothic" pitchFamily="34" charset="-128"/>
                <a:cs typeface="+mn-cs"/>
              </a:rPr>
              <a:t>Immediate Cause of Death</a:t>
            </a:r>
            <a:r>
              <a:rPr kumimoji="0" lang="en-US" sz="1200" b="1" i="0" u="none" strike="noStrike" kern="1200" cap="none" spc="0" normalizeH="0" baseline="0" noProof="0" dirty="0">
                <a:ln>
                  <a:noFill/>
                </a:ln>
                <a:solidFill>
                  <a:srgbClr val="000099"/>
                </a:solidFill>
                <a:effectLst/>
                <a:uLnTx/>
                <a:uFillTx/>
                <a:latin typeface="+mn-lt"/>
                <a:ea typeface="MS PGothic" pitchFamily="34" charset="-128"/>
                <a:cs typeface="+mn-cs"/>
              </a:rPr>
              <a:t>: As per Doctors reports </a:t>
            </a:r>
            <a:r>
              <a:rPr kumimoji="0" lang="en-US" sz="1200" b="1" i="0" u="none" strike="noStrike" kern="1200" cap="none" spc="0" normalizeH="0" baseline="0" noProof="0" dirty="0">
                <a:ln>
                  <a:noFill/>
                </a:ln>
                <a:solidFill>
                  <a:srgbClr val="000000"/>
                </a:solidFill>
                <a:effectLst/>
                <a:uLnTx/>
                <a:uFillTx/>
                <a:latin typeface="+mn-lt"/>
                <a:ea typeface="MS PGothic" pitchFamily="34" charset="-128"/>
                <a:cs typeface="+mn-cs"/>
              </a:rPr>
              <a:t>      </a:t>
            </a:r>
          </a:p>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3333CC">
                    <a:lumMod val="60000"/>
                    <a:lumOff val="40000"/>
                  </a:srgbClr>
                </a:solidFill>
                <a:effectLst/>
                <a:uLnTx/>
                <a:uFillTx/>
                <a:latin typeface="+mn-lt"/>
                <a:ea typeface="MS PGothic" pitchFamily="34" charset="-128"/>
                <a:cs typeface="+mn-cs"/>
              </a:rPr>
              <a:t>Underlying causes: Consider ICAM to assist in identifying potential underlying causes other than health </a:t>
            </a:r>
          </a:p>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3333CC">
                    <a:lumMod val="60000"/>
                    <a:lumOff val="40000"/>
                  </a:srgbClr>
                </a:solidFill>
                <a:effectLst/>
                <a:uLnTx/>
                <a:uFillTx/>
                <a:latin typeface="+mn-lt"/>
                <a:ea typeface="MS PGothic" pitchFamily="34" charset="-128"/>
                <a:cs typeface="+mn-cs"/>
              </a:rPr>
              <a:t>Management system failures: Always consider multiple options here.  DO NOT just put a MSF without adequate justification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20</a:t>
            </a:fld>
            <a:endParaRPr lang="en-US"/>
          </a:p>
        </p:txBody>
      </p:sp>
    </p:spTree>
    <p:extLst>
      <p:ext uri="{BB962C8B-B14F-4D97-AF65-F5344CB8AC3E}">
        <p14:creationId xmlns:p14="http://schemas.microsoft.com/office/powerpoint/2010/main" val="396957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rPr>
              <a:t>Immediate actions taken include all those reported to have been taken and completed within </a:t>
            </a:r>
            <a:r>
              <a:rPr kumimoji="0" lang="en-GB" sz="1200" b="1"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rPr>
              <a:t>one week </a:t>
            </a:r>
            <a:r>
              <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rPr>
              <a:t>of the incident in a t</a:t>
            </a:r>
            <a:r>
              <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able.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sym typeface="Wingdings" pitchFamily="2" charset="2"/>
              </a:rPr>
              <a:t>Report the five most important immediate actions to prevent a reoccurrence in the future. These may be tracked for completion by the MSE team and reported to MDIRC. </a:t>
            </a:r>
            <a:endParaRPr kumimoji="0" lang="en-GB" sz="1200" b="0" i="0" u="none" strike="noStrike" kern="1200" cap="none" spc="0" normalizeH="0" baseline="0" noProof="0" dirty="0">
              <a:ln>
                <a:noFill/>
              </a:ln>
              <a:solidFill>
                <a:srgbClr val="0033CC"/>
              </a:solidFill>
              <a:effectLst/>
              <a:uLnTx/>
              <a:uFillTx/>
              <a:latin typeface="Calibri" panose="020F0502020204030204" pitchFamily="34" charset="0"/>
              <a:ea typeface="MS PGothic" pitchFamily="34" charset="-128"/>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21</a:t>
            </a:fld>
            <a:endParaRPr lang="en-US"/>
          </a:p>
        </p:txBody>
      </p:sp>
    </p:spTree>
    <p:extLst>
      <p:ext uri="{BB962C8B-B14F-4D97-AF65-F5344CB8AC3E}">
        <p14:creationId xmlns:p14="http://schemas.microsoft.com/office/powerpoint/2010/main" val="192308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11/10/2022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ADDE3-FE38-4E01-9653-FC8CB76328CF}"/>
              </a:ext>
            </a:extLst>
          </p:cNvPr>
          <p:cNvSpPr>
            <a:spLocks noGrp="1"/>
          </p:cNvSpPr>
          <p:nvPr>
            <p:ph type="title"/>
          </p:nvPr>
        </p:nvSpPr>
        <p:spPr>
          <a:xfrm>
            <a:off x="182880" y="-7286"/>
            <a:ext cx="12009120" cy="623304"/>
          </a:xfrm>
          <a:solidFill>
            <a:srgbClr val="FFCB25"/>
          </a:solidFill>
        </p:spPr>
        <p:txBody>
          <a:bodyPr>
            <a:normAutofit/>
          </a:bodyPr>
          <a:lstStyle/>
          <a:p>
            <a:pPr lvl="0" algn="ctr" eaLnBrk="0" fontAlgn="base" hangingPunct="0">
              <a:lnSpc>
                <a:spcPct val="100000"/>
              </a:lnSpc>
              <a:spcAft>
                <a:spcPct val="0"/>
              </a:spcAft>
              <a:defRPr/>
            </a:pPr>
            <a:r>
              <a:rPr lang="en-US" sz="3200" b="1" dirty="0">
                <a:solidFill>
                  <a:srgbClr val="00B050"/>
                </a:solidFill>
                <a:latin typeface="Calibri" panose="020F0502020204030204" pitchFamily="34" charset="0"/>
                <a:ea typeface="MS PGothic" pitchFamily="34" charset="-128"/>
              </a:rPr>
              <a:t>HSE Incident Investigation guidance notes</a:t>
            </a:r>
            <a:endParaRPr lang="en-US" sz="3200" dirty="0">
              <a:solidFill>
                <a:srgbClr val="00B050"/>
              </a:solidFill>
            </a:endParaRPr>
          </a:p>
        </p:txBody>
      </p:sp>
      <p:sp>
        <p:nvSpPr>
          <p:cNvPr id="6" name="Content Placeholder 5">
            <a:extLst>
              <a:ext uri="{FF2B5EF4-FFF2-40B4-BE49-F238E27FC236}">
                <a16:creationId xmlns:a16="http://schemas.microsoft.com/office/drawing/2014/main" id="{D3D8936D-AA23-4855-BB48-8A08087A90C4}"/>
              </a:ext>
            </a:extLst>
          </p:cNvPr>
          <p:cNvSpPr>
            <a:spLocks noGrp="1"/>
          </p:cNvSpPr>
          <p:nvPr>
            <p:ph idx="1"/>
          </p:nvPr>
        </p:nvSpPr>
        <p:spPr>
          <a:xfrm>
            <a:off x="747346" y="1538654"/>
            <a:ext cx="10668000" cy="4492868"/>
          </a:xfrm>
        </p:spPr>
        <p:txBody>
          <a:bodyPr/>
          <a:lstStyle/>
          <a:p>
            <a:pPr marL="0" indent="0" algn="ctr">
              <a:buNone/>
            </a:pPr>
            <a:endParaRPr lang="en-US" sz="3200" i="1" kern="0" dirty="0">
              <a:solidFill>
                <a:srgbClr val="000000"/>
              </a:solidFill>
              <a:latin typeface="Calibri" panose="020F0502020204030204" pitchFamily="34" charset="0"/>
              <a:ea typeface="MS PGothic" pitchFamily="34" charset="-128"/>
              <a:cs typeface="Calibri" panose="020F0502020204030204" pitchFamily="34" charset="0"/>
            </a:endParaRPr>
          </a:p>
          <a:p>
            <a:pPr marL="0" indent="0" algn="ctr">
              <a:buNone/>
            </a:pPr>
            <a:endParaRPr lang="en-US" sz="3200" i="1" kern="0" dirty="0">
              <a:solidFill>
                <a:srgbClr val="000000"/>
              </a:solidFill>
              <a:latin typeface="Calibri" panose="020F0502020204030204" pitchFamily="34" charset="0"/>
              <a:ea typeface="MS PGothic" pitchFamily="34" charset="-128"/>
              <a:cs typeface="Calibri" panose="020F0502020204030204" pitchFamily="34" charset="0"/>
            </a:endParaRPr>
          </a:p>
          <a:p>
            <a:pPr marL="0" indent="0" algn="ctr">
              <a:buNone/>
            </a:pPr>
            <a:r>
              <a:rPr lang="en-US" sz="3200" i="1" kern="0" dirty="0">
                <a:solidFill>
                  <a:srgbClr val="000000"/>
                </a:solidFill>
                <a:latin typeface="Calibri" panose="020F0502020204030204" pitchFamily="34" charset="0"/>
                <a:ea typeface="MS PGothic" pitchFamily="34" charset="-128"/>
                <a:cs typeface="Calibri" panose="020F0502020204030204" pitchFamily="34" charset="0"/>
              </a:rPr>
              <a:t>HSE Investigation template and guidance</a:t>
            </a:r>
            <a:br>
              <a:rPr lang="en-US" sz="3200" i="1" kern="0" dirty="0">
                <a:solidFill>
                  <a:srgbClr val="000000"/>
                </a:solidFill>
                <a:latin typeface="Calibri" panose="020F0502020204030204" pitchFamily="34" charset="0"/>
                <a:ea typeface="MS PGothic" pitchFamily="34" charset="-128"/>
                <a:cs typeface="Calibri" panose="020F0502020204030204" pitchFamily="34" charset="0"/>
              </a:rPr>
            </a:br>
            <a:br>
              <a:rPr lang="en-US" sz="3200" i="1" kern="0" dirty="0">
                <a:solidFill>
                  <a:srgbClr val="000000"/>
                </a:solidFill>
                <a:latin typeface="Calibri" panose="020F0502020204030204" pitchFamily="34" charset="0"/>
                <a:ea typeface="MS PGothic" pitchFamily="34" charset="-128"/>
                <a:cs typeface="Calibri" panose="020F0502020204030204" pitchFamily="34" charset="0"/>
              </a:rPr>
            </a:br>
            <a:r>
              <a:rPr lang="en-US" sz="3200" i="1" kern="0" dirty="0">
                <a:solidFill>
                  <a:srgbClr val="000000"/>
                </a:solidFill>
                <a:latin typeface="Calibri" panose="020F0502020204030204" pitchFamily="34" charset="0"/>
                <a:ea typeface="MS PGothic" pitchFamily="34" charset="-128"/>
                <a:cs typeface="Calibri" panose="020F0502020204030204" pitchFamily="34" charset="0"/>
              </a:rPr>
              <a:t>Non-Accidental Death (NAD)</a:t>
            </a:r>
            <a:endParaRPr lang="en-US" dirty="0"/>
          </a:p>
        </p:txBody>
      </p:sp>
      <p:sp>
        <p:nvSpPr>
          <p:cNvPr id="7" name="Footer Placeholder 4">
            <a:extLst>
              <a:ext uri="{FF2B5EF4-FFF2-40B4-BE49-F238E27FC236}">
                <a16:creationId xmlns:a16="http://schemas.microsoft.com/office/drawing/2014/main" id="{83AAD2C0-301C-4CB8-983F-7CDF5A8367D8}"/>
              </a:ext>
            </a:extLst>
          </p:cNvPr>
          <p:cNvSpPr txBox="1">
            <a:spLocks/>
          </p:cNvSpPr>
          <p:nvPr/>
        </p:nvSpPr>
        <p:spPr bwMode="auto">
          <a:xfrm>
            <a:off x="2623037" y="6520962"/>
            <a:ext cx="5870331"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dirty="0">
                <a:solidFill>
                  <a:srgbClr val="000000"/>
                </a:solidFill>
                <a:latin typeface="Calibri" pitchFamily="34" charset="0"/>
              </a:rPr>
              <a:t>Confidential - Not to be shared outside of PDO/PDO contractors </a:t>
            </a:r>
          </a:p>
        </p:txBody>
      </p:sp>
    </p:spTree>
    <p:extLst>
      <p:ext uri="{BB962C8B-B14F-4D97-AF65-F5344CB8AC3E}">
        <p14:creationId xmlns:p14="http://schemas.microsoft.com/office/powerpoint/2010/main" val="335814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BE622-306E-4EFB-903E-115350D69EC6}"/>
              </a:ext>
            </a:extLst>
          </p:cNvPr>
          <p:cNvPicPr>
            <a:picLocks noChangeAspect="1"/>
          </p:cNvPicPr>
          <p:nvPr/>
        </p:nvPicPr>
        <p:blipFill>
          <a:blip r:embed="rId2"/>
          <a:stretch>
            <a:fillRect/>
          </a:stretch>
        </p:blipFill>
        <p:spPr>
          <a:xfrm>
            <a:off x="2848457" y="6475377"/>
            <a:ext cx="5590517" cy="377985"/>
          </a:xfrm>
          <a:prstGeom prst="rect">
            <a:avLst/>
          </a:prstGeom>
        </p:spPr>
      </p:pic>
      <p:sp>
        <p:nvSpPr>
          <p:cNvPr id="5" name="Title 4">
            <a:extLst>
              <a:ext uri="{FF2B5EF4-FFF2-40B4-BE49-F238E27FC236}">
                <a16:creationId xmlns:a16="http://schemas.microsoft.com/office/drawing/2014/main" id="{F23C5C92-0E99-42AB-8137-91F710EF6C8B}"/>
              </a:ext>
            </a:extLst>
          </p:cNvPr>
          <p:cNvSpPr>
            <a:spLocks noGrp="1"/>
          </p:cNvSpPr>
          <p:nvPr>
            <p:ph type="title"/>
          </p:nvPr>
        </p:nvSpPr>
        <p:spPr>
          <a:xfrm>
            <a:off x="182880" y="0"/>
            <a:ext cx="12009120"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b="1" dirty="0">
              <a:solidFill>
                <a:srgbClr val="00B050"/>
              </a:solidFill>
              <a:latin typeface="Calibri" panose="020F0502020204030204" pitchFamily="34" charset="0"/>
              <a:ea typeface="MS PGothic" pitchFamily="34" charset="-128"/>
            </a:endParaRPr>
          </a:p>
        </p:txBody>
      </p:sp>
      <p:sp>
        <p:nvSpPr>
          <p:cNvPr id="6" name="Rectangle 5">
            <a:extLst>
              <a:ext uri="{FF2B5EF4-FFF2-40B4-BE49-F238E27FC236}">
                <a16:creationId xmlns:a16="http://schemas.microsoft.com/office/drawing/2014/main" id="{374EE5D2-EDC0-46E9-BA29-8A985C21A19B}"/>
              </a:ext>
            </a:extLst>
          </p:cNvPr>
          <p:cNvSpPr/>
          <p:nvPr/>
        </p:nvSpPr>
        <p:spPr>
          <a:xfrm>
            <a:off x="357845" y="627161"/>
            <a:ext cx="5654881"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Details of the Medical Emergency Response (MER) :</a:t>
            </a:r>
          </a:p>
        </p:txBody>
      </p:sp>
      <p:graphicFrame>
        <p:nvGraphicFramePr>
          <p:cNvPr id="10" name="Table 9">
            <a:extLst>
              <a:ext uri="{FF2B5EF4-FFF2-40B4-BE49-F238E27FC236}">
                <a16:creationId xmlns:a16="http://schemas.microsoft.com/office/drawing/2014/main" id="{61E4EB51-36B8-4DAC-A2F9-96CF0C316EF2}"/>
              </a:ext>
            </a:extLst>
          </p:cNvPr>
          <p:cNvGraphicFramePr>
            <a:graphicFrameLocks noGrp="1"/>
          </p:cNvGraphicFramePr>
          <p:nvPr>
            <p:extLst>
              <p:ext uri="{D42A27DB-BD31-4B8C-83A1-F6EECF244321}">
                <p14:modId xmlns:p14="http://schemas.microsoft.com/office/powerpoint/2010/main" val="4111763820"/>
              </p:ext>
            </p:extLst>
          </p:nvPr>
        </p:nvGraphicFramePr>
        <p:xfrm>
          <a:off x="676823" y="1124744"/>
          <a:ext cx="10965828" cy="2312781"/>
        </p:xfrm>
        <a:graphic>
          <a:graphicData uri="http://schemas.openxmlformats.org/drawingml/2006/table">
            <a:tbl>
              <a:tblPr/>
              <a:tblGrid>
                <a:gridCol w="3714424">
                  <a:extLst>
                    <a:ext uri="{9D8B030D-6E8A-4147-A177-3AD203B41FA5}">
                      <a16:colId xmlns:a16="http://schemas.microsoft.com/office/drawing/2014/main" val="20000"/>
                    </a:ext>
                  </a:extLst>
                </a:gridCol>
                <a:gridCol w="988827">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795284">
                  <a:extLst>
                    <a:ext uri="{9D8B030D-6E8A-4147-A177-3AD203B41FA5}">
                      <a16:colId xmlns:a16="http://schemas.microsoft.com/office/drawing/2014/main" val="20003"/>
                    </a:ext>
                  </a:extLst>
                </a:gridCol>
              </a:tblGrid>
              <a:tr h="45381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kern="1200" dirty="0">
                          <a:solidFill>
                            <a:schemeClr val="tx1"/>
                          </a:solidFill>
                          <a:effectLst/>
                          <a:latin typeface="Times New Roman"/>
                          <a:ea typeface="+mn-ea"/>
                          <a:cs typeface="+mn-cs"/>
                        </a:rPr>
                        <a:t>Medical Emergency Response (MER)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Yes/No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Time to arrival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Comments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752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co-workers/bystanders involved initially?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381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First Aider(s) involved initially?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381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Medic/nurse involved in MER?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381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a doctor involved in MER?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1" name="Group 259">
            <a:extLst>
              <a:ext uri="{FF2B5EF4-FFF2-40B4-BE49-F238E27FC236}">
                <a16:creationId xmlns:a16="http://schemas.microsoft.com/office/drawing/2014/main" id="{3C1BB477-78BA-40C0-99E6-1B99B7884023}"/>
              </a:ext>
            </a:extLst>
          </p:cNvPr>
          <p:cNvGraphicFramePr>
            <a:graphicFrameLocks noGrp="1"/>
          </p:cNvGraphicFramePr>
          <p:nvPr>
            <p:extLst>
              <p:ext uri="{D42A27DB-BD31-4B8C-83A1-F6EECF244321}">
                <p14:modId xmlns:p14="http://schemas.microsoft.com/office/powerpoint/2010/main" val="2621058874"/>
              </p:ext>
            </p:extLst>
          </p:nvPr>
        </p:nvGraphicFramePr>
        <p:xfrm>
          <a:off x="701749" y="3635524"/>
          <a:ext cx="10940902" cy="2312781"/>
        </p:xfrm>
        <a:graphic>
          <a:graphicData uri="http://schemas.openxmlformats.org/drawingml/2006/table">
            <a:tbl>
              <a:tblPr/>
              <a:tblGrid>
                <a:gridCol w="3937516">
                  <a:extLst>
                    <a:ext uri="{9D8B030D-6E8A-4147-A177-3AD203B41FA5}">
                      <a16:colId xmlns:a16="http://schemas.microsoft.com/office/drawing/2014/main" val="20000"/>
                    </a:ext>
                  </a:extLst>
                </a:gridCol>
                <a:gridCol w="7003386">
                  <a:extLst>
                    <a:ext uri="{9D8B030D-6E8A-4147-A177-3AD203B41FA5}">
                      <a16:colId xmlns:a16="http://schemas.microsoft.com/office/drawing/2014/main" val="20001"/>
                    </a:ext>
                  </a:extLst>
                </a:gridCol>
              </a:tblGrid>
              <a:tr h="49515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AED used and if so, how long it took to start</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35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What was duration of resuscitation?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(usually 30 min. minimum)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635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deceased medevac (details)?</a:t>
                      </a:r>
                    </a:p>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492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Other important comment(s)</a:t>
                      </a:r>
                    </a:p>
                    <a:p>
                      <a:pPr algn="l"/>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586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2E312E-1603-4FFE-BD33-834866602541}"/>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B4F73388-791D-4A8A-9EDF-65D0757A578F}"/>
              </a:ext>
            </a:extLst>
          </p:cNvPr>
          <p:cNvSpPr>
            <a:spLocks noGrp="1"/>
          </p:cNvSpPr>
          <p:nvPr>
            <p:ph type="title"/>
          </p:nvPr>
        </p:nvSpPr>
        <p:spPr>
          <a:xfrm>
            <a:off x="221381" y="3581"/>
            <a:ext cx="11970619" cy="426937"/>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8" name="Table 7">
            <a:extLst>
              <a:ext uri="{FF2B5EF4-FFF2-40B4-BE49-F238E27FC236}">
                <a16:creationId xmlns:a16="http://schemas.microsoft.com/office/drawing/2014/main" id="{BE5D074C-5175-4C79-A8CB-6D70DEB06BFF}"/>
              </a:ext>
            </a:extLst>
          </p:cNvPr>
          <p:cNvGraphicFramePr>
            <a:graphicFrameLocks noGrp="1"/>
          </p:cNvGraphicFramePr>
          <p:nvPr>
            <p:extLst>
              <p:ext uri="{D42A27DB-BD31-4B8C-83A1-F6EECF244321}">
                <p14:modId xmlns:p14="http://schemas.microsoft.com/office/powerpoint/2010/main" val="3667527530"/>
              </p:ext>
            </p:extLst>
          </p:nvPr>
        </p:nvGraphicFramePr>
        <p:xfrm>
          <a:off x="663911" y="591917"/>
          <a:ext cx="11212655" cy="2756384"/>
        </p:xfrm>
        <a:graphic>
          <a:graphicData uri="http://schemas.openxmlformats.org/drawingml/2006/table">
            <a:tbl>
              <a:tblPr/>
              <a:tblGrid>
                <a:gridCol w="4806830">
                  <a:extLst>
                    <a:ext uri="{9D8B030D-6E8A-4147-A177-3AD203B41FA5}">
                      <a16:colId xmlns:a16="http://schemas.microsoft.com/office/drawing/2014/main" val="20000"/>
                    </a:ext>
                  </a:extLst>
                </a:gridCol>
                <a:gridCol w="821756">
                  <a:extLst>
                    <a:ext uri="{9D8B030D-6E8A-4147-A177-3AD203B41FA5}">
                      <a16:colId xmlns:a16="http://schemas.microsoft.com/office/drawing/2014/main" val="20001"/>
                    </a:ext>
                  </a:extLst>
                </a:gridCol>
                <a:gridCol w="5584069">
                  <a:extLst>
                    <a:ext uri="{9D8B030D-6E8A-4147-A177-3AD203B41FA5}">
                      <a16:colId xmlns:a16="http://schemas.microsoft.com/office/drawing/2014/main" val="20002"/>
                    </a:ext>
                  </a:extLst>
                </a:gridCol>
              </a:tblGrid>
              <a:tr h="35438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S PGothic" pitchFamily="34" charset="-128"/>
                          <a:cs typeface="Calibri" panose="020F0502020204030204" pitchFamily="34" charset="0"/>
                        </a:rPr>
                        <a:t>Past Medical history</a:t>
                      </a:r>
                      <a:endParaRPr lang="en-US" sz="1100" kern="1200" dirty="0">
                        <a:solidFill>
                          <a:schemeClr val="accent1"/>
                        </a:solidFill>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Times New Roman"/>
                          <a:ea typeface="+mn-ea"/>
                          <a:cs typeface="+mn-cs"/>
                        </a:rPr>
                        <a:t>Yes/No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Times New Roman"/>
                          <a:ea typeface="+mn-ea"/>
                          <a:cs typeface="+mn-cs"/>
                        </a:rPr>
                        <a:t>Details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Major surgery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Chronic Medical condition(s) such as Diabetes, high BP, Cholesterol, others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50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Allergies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Any Regular medications, if yes please state. Where are these medications supplied.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100" dirty="0">
                        <a:solidFill>
                          <a:schemeClr val="tx1"/>
                        </a:solidFill>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Did the deceased attend the clinic or had any complaints within 2 weeks of  his death during this work period?</a:t>
                      </a:r>
                    </a:p>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endParaRPr lang="en-US" sz="1100" dirty="0">
                        <a:solidFill>
                          <a:schemeClr val="tx1"/>
                        </a:solidFill>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100" dirty="0">
                        <a:latin typeface="+mj-lt"/>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69297F5F-3AE5-4563-90ED-C7F0AFF9685E}"/>
              </a:ext>
            </a:extLst>
          </p:cNvPr>
          <p:cNvGraphicFramePr>
            <a:graphicFrameLocks noGrp="1"/>
          </p:cNvGraphicFramePr>
          <p:nvPr>
            <p:extLst>
              <p:ext uri="{D42A27DB-BD31-4B8C-83A1-F6EECF244321}">
                <p14:modId xmlns:p14="http://schemas.microsoft.com/office/powerpoint/2010/main" val="1509915073"/>
              </p:ext>
            </p:extLst>
          </p:nvPr>
        </p:nvGraphicFramePr>
        <p:xfrm>
          <a:off x="663911" y="3509700"/>
          <a:ext cx="11212655" cy="2617065"/>
        </p:xfrm>
        <a:graphic>
          <a:graphicData uri="http://schemas.openxmlformats.org/drawingml/2006/table">
            <a:tbl>
              <a:tblPr/>
              <a:tblGrid>
                <a:gridCol w="3400558">
                  <a:extLst>
                    <a:ext uri="{9D8B030D-6E8A-4147-A177-3AD203B41FA5}">
                      <a16:colId xmlns:a16="http://schemas.microsoft.com/office/drawing/2014/main" val="20000"/>
                    </a:ext>
                  </a:extLst>
                </a:gridCol>
                <a:gridCol w="827163">
                  <a:extLst>
                    <a:ext uri="{9D8B030D-6E8A-4147-A177-3AD203B41FA5}">
                      <a16:colId xmlns:a16="http://schemas.microsoft.com/office/drawing/2014/main" val="20001"/>
                    </a:ext>
                  </a:extLst>
                </a:gridCol>
                <a:gridCol w="1378607">
                  <a:extLst>
                    <a:ext uri="{9D8B030D-6E8A-4147-A177-3AD203B41FA5}">
                      <a16:colId xmlns:a16="http://schemas.microsoft.com/office/drawing/2014/main" val="20002"/>
                    </a:ext>
                  </a:extLst>
                </a:gridCol>
                <a:gridCol w="1520360">
                  <a:extLst>
                    <a:ext uri="{9D8B030D-6E8A-4147-A177-3AD203B41FA5}">
                      <a16:colId xmlns:a16="http://schemas.microsoft.com/office/drawing/2014/main" val="20003"/>
                    </a:ext>
                  </a:extLst>
                </a:gridCol>
                <a:gridCol w="4085967">
                  <a:extLst>
                    <a:ext uri="{9D8B030D-6E8A-4147-A177-3AD203B41FA5}">
                      <a16:colId xmlns:a16="http://schemas.microsoft.com/office/drawing/2014/main" val="20004"/>
                    </a:ext>
                  </a:extLst>
                </a:gridCol>
              </a:tblGrid>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S PGothic" pitchFamily="34" charset="-128"/>
                          <a:cs typeface="Calibri" panose="020F0502020204030204" pitchFamily="34" charset="0"/>
                        </a:rPr>
                        <a:t>Medical examination</a:t>
                      </a:r>
                      <a:endParaRPr lang="en-US" sz="1100" dirty="0">
                        <a:solidFill>
                          <a:schemeClr val="accent1"/>
                        </a:solidFill>
                        <a:latin typeface="+mj-lt"/>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Yes/No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Date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At PDO  approved clinic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kern="1200" dirty="0">
                          <a:solidFill>
                            <a:schemeClr val="tx1"/>
                          </a:solidFill>
                          <a:effectLst/>
                          <a:latin typeface="Times New Roman"/>
                          <a:ea typeface="+mn-ea"/>
                          <a:cs typeface="+mn-cs"/>
                        </a:rPr>
                        <a:t>Outcome  -Fit /unfit/comments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47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Pre-employment examination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Was fitness to work examination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Fit or unfit?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Was periodic medical examination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Fit or unfit?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Was Framingham cardiac risk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 Framingham 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8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Times New Roman"/>
                          <a:ea typeface="+mn-ea"/>
                          <a:cs typeface="+mn-cs"/>
                        </a:rPr>
                        <a:t>Was Cardiac stress test (TME)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609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E18A521-50DE-4497-9894-D5A23AD16835}"/>
              </a:ext>
            </a:extLst>
          </p:cNvPr>
          <p:cNvSpPr>
            <a:spLocks noGrp="1"/>
          </p:cNvSpPr>
          <p:nvPr>
            <p:ph type="title"/>
          </p:nvPr>
        </p:nvSpPr>
        <p:spPr>
          <a:xfrm>
            <a:off x="240632" y="0"/>
            <a:ext cx="11951368"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pic>
        <p:nvPicPr>
          <p:cNvPr id="6" name="Picture 5">
            <a:extLst>
              <a:ext uri="{FF2B5EF4-FFF2-40B4-BE49-F238E27FC236}">
                <a16:creationId xmlns:a16="http://schemas.microsoft.com/office/drawing/2014/main" id="{F8EF4BDD-B9BD-4584-83A1-1C85F3E61D23}"/>
              </a:ext>
            </a:extLst>
          </p:cNvPr>
          <p:cNvPicPr>
            <a:picLocks noChangeAspect="1"/>
          </p:cNvPicPr>
          <p:nvPr/>
        </p:nvPicPr>
        <p:blipFill>
          <a:blip r:embed="rId2"/>
          <a:stretch>
            <a:fillRect/>
          </a:stretch>
        </p:blipFill>
        <p:spPr>
          <a:xfrm>
            <a:off x="2907451" y="6492875"/>
            <a:ext cx="5590517" cy="377985"/>
          </a:xfrm>
          <a:prstGeom prst="rect">
            <a:avLst/>
          </a:prstGeom>
        </p:spPr>
      </p:pic>
      <p:graphicFrame>
        <p:nvGraphicFramePr>
          <p:cNvPr id="8" name="Table 7">
            <a:extLst>
              <a:ext uri="{FF2B5EF4-FFF2-40B4-BE49-F238E27FC236}">
                <a16:creationId xmlns:a16="http://schemas.microsoft.com/office/drawing/2014/main" id="{00446172-44E0-47E0-A3F8-32D85AB133E9}"/>
              </a:ext>
            </a:extLst>
          </p:cNvPr>
          <p:cNvGraphicFramePr>
            <a:graphicFrameLocks noGrp="1"/>
          </p:cNvGraphicFramePr>
          <p:nvPr>
            <p:extLst>
              <p:ext uri="{D42A27DB-BD31-4B8C-83A1-F6EECF244321}">
                <p14:modId xmlns:p14="http://schemas.microsoft.com/office/powerpoint/2010/main" val="3420464233"/>
              </p:ext>
            </p:extLst>
          </p:nvPr>
        </p:nvGraphicFramePr>
        <p:xfrm>
          <a:off x="685035" y="706702"/>
          <a:ext cx="11255329" cy="5008806"/>
        </p:xfrm>
        <a:graphic>
          <a:graphicData uri="http://schemas.openxmlformats.org/drawingml/2006/table">
            <a:tbl>
              <a:tblPr/>
              <a:tblGrid>
                <a:gridCol w="5003384">
                  <a:extLst>
                    <a:ext uri="{9D8B030D-6E8A-4147-A177-3AD203B41FA5}">
                      <a16:colId xmlns:a16="http://schemas.microsoft.com/office/drawing/2014/main" val="20000"/>
                    </a:ext>
                  </a:extLst>
                </a:gridCol>
                <a:gridCol w="871869">
                  <a:extLst>
                    <a:ext uri="{9D8B030D-6E8A-4147-A177-3AD203B41FA5}">
                      <a16:colId xmlns:a16="http://schemas.microsoft.com/office/drawing/2014/main" val="20001"/>
                    </a:ext>
                  </a:extLst>
                </a:gridCol>
                <a:gridCol w="5380076">
                  <a:extLst>
                    <a:ext uri="{9D8B030D-6E8A-4147-A177-3AD203B41FA5}">
                      <a16:colId xmlns:a16="http://schemas.microsoft.com/office/drawing/2014/main" val="20002"/>
                    </a:ext>
                  </a:extLst>
                </a:gridCol>
              </a:tblGrid>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Lifestyle and social characteristics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cs typeface="Calibri" panose="020F0502020204030204" pitchFamily="34" charset="0"/>
                        </a:rPr>
                        <a:t>Yes/No</a:t>
                      </a:r>
                      <a:endParaRPr lang="en-US" sz="1600" dirty="0">
                        <a:solidFill>
                          <a:schemeClr val="tx1"/>
                        </a:solidFill>
                        <a:latin typeface="Calibri"/>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cs typeface="Calibri" panose="020F0502020204030204" pitchFamily="34" charset="0"/>
                        </a:rPr>
                        <a:t>Comments (E.g.</a:t>
                      </a:r>
                      <a:r>
                        <a:rPr lang="en-US" sz="1600" b="1" baseline="0" dirty="0">
                          <a:solidFill>
                            <a:schemeClr val="tx1"/>
                          </a:solidFill>
                          <a:latin typeface="Calibri" panose="020F0502020204030204" pitchFamily="34" charset="0"/>
                          <a:cs typeface="Calibri" panose="020F0502020204030204" pitchFamily="34" charset="0"/>
                        </a:rPr>
                        <a:t> quantity) </a:t>
                      </a:r>
                      <a:endParaRPr lang="en-US" sz="1600" dirty="0">
                        <a:solidFill>
                          <a:schemeClr val="tx1"/>
                        </a:solidFill>
                        <a:latin typeface="Calibri"/>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the deceased an active person leading a healthy lifestyle?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deceased  known to practice good dietary habits?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the deceased  known to do regular exercise activities?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deceased known to be a smoker /consume alcohol?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deceased known to have drug misuse or drug issues?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the deceased notably obese?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Weight ….………kg.     BMI  …………….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the deceased a quite/loner type of personality?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528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kern="1200" dirty="0">
                          <a:solidFill>
                            <a:schemeClr val="tx1"/>
                          </a:solidFill>
                          <a:effectLst/>
                          <a:latin typeface="Times New Roman"/>
                          <a:ea typeface="+mn-ea"/>
                          <a:cs typeface="+mn-cs"/>
                        </a:rPr>
                        <a:t>Was the deceased a friendly and always tend to mingle with other people?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1544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Was the deceased noted to have changed of behaviour in the past 1 or 2 months before his death?. </a:t>
                      </a:r>
                    </a:p>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endParaRPr lang="en-US" sz="1400" kern="1200" dirty="0">
                        <a:solidFill>
                          <a:schemeClr val="tx1"/>
                        </a:solidFill>
                        <a:effectLst/>
                        <a:latin typeface="Times New Roman"/>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931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56A4D-B9F4-4953-B1C1-976DDEAB80BF}"/>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58FD590A-A25D-4982-9A96-97CFF12B0D3B}"/>
              </a:ext>
            </a:extLst>
          </p:cNvPr>
          <p:cNvSpPr>
            <a:spLocks noGrp="1"/>
          </p:cNvSpPr>
          <p:nvPr>
            <p:ph type="title"/>
          </p:nvPr>
        </p:nvSpPr>
        <p:spPr>
          <a:xfrm>
            <a:off x="221381" y="3581"/>
            <a:ext cx="11970619"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8" name="Group 259">
            <a:extLst>
              <a:ext uri="{FF2B5EF4-FFF2-40B4-BE49-F238E27FC236}">
                <a16:creationId xmlns:a16="http://schemas.microsoft.com/office/drawing/2014/main" id="{48C123C1-B3C5-4429-B135-7205F69B0AB4}"/>
              </a:ext>
            </a:extLst>
          </p:cNvPr>
          <p:cNvGraphicFramePr>
            <a:graphicFrameLocks noGrp="1"/>
          </p:cNvGraphicFramePr>
          <p:nvPr>
            <p:extLst>
              <p:ext uri="{D42A27DB-BD31-4B8C-83A1-F6EECF244321}">
                <p14:modId xmlns:p14="http://schemas.microsoft.com/office/powerpoint/2010/main" val="3642509835"/>
              </p:ext>
            </p:extLst>
          </p:nvPr>
        </p:nvGraphicFramePr>
        <p:xfrm>
          <a:off x="676822" y="857730"/>
          <a:ext cx="10997727" cy="3873760"/>
        </p:xfrm>
        <a:graphic>
          <a:graphicData uri="http://schemas.openxmlformats.org/drawingml/2006/table">
            <a:tbl>
              <a:tblPr/>
              <a:tblGrid>
                <a:gridCol w="4323892">
                  <a:extLst>
                    <a:ext uri="{9D8B030D-6E8A-4147-A177-3AD203B41FA5}">
                      <a16:colId xmlns:a16="http://schemas.microsoft.com/office/drawing/2014/main" val="20000"/>
                    </a:ext>
                  </a:extLst>
                </a:gridCol>
                <a:gridCol w="1315967">
                  <a:extLst>
                    <a:ext uri="{9D8B030D-6E8A-4147-A177-3AD203B41FA5}">
                      <a16:colId xmlns:a16="http://schemas.microsoft.com/office/drawing/2014/main" val="20001"/>
                    </a:ext>
                  </a:extLst>
                </a:gridCol>
                <a:gridCol w="5357868">
                  <a:extLst>
                    <a:ext uri="{9D8B030D-6E8A-4147-A177-3AD203B41FA5}">
                      <a16:colId xmlns:a16="http://schemas.microsoft.com/office/drawing/2014/main" val="20002"/>
                    </a:ext>
                  </a:extLst>
                </a:gridCol>
              </a:tblGrid>
              <a:tr h="50059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800" b="1" kern="1200" dirty="0">
                          <a:solidFill>
                            <a:schemeClr val="accent1"/>
                          </a:solidFill>
                          <a:latin typeface="Calibri" panose="020F0502020204030204" pitchFamily="34" charset="0"/>
                          <a:ea typeface="+mn-ea"/>
                          <a:cs typeface="Calibri" panose="020F0502020204030204" pitchFamily="34" charset="0"/>
                        </a:rPr>
                        <a:t>Work Environment:</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800" b="1" kern="1200" dirty="0">
                          <a:solidFill>
                            <a:schemeClr val="tx1"/>
                          </a:solidFill>
                          <a:latin typeface="Calibri" panose="020F0502020204030204" pitchFamily="34" charset="0"/>
                          <a:ea typeface="+mn-ea"/>
                          <a:cs typeface="Calibri" panose="020F0502020204030204" pitchFamily="34" charset="0"/>
                        </a:rPr>
                        <a:t>Yes/No</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800" b="1" kern="1200" dirty="0">
                          <a:solidFill>
                            <a:schemeClr val="tx1"/>
                          </a:solidFill>
                          <a:latin typeface="Calibri" panose="020F0502020204030204" pitchFamily="34" charset="0"/>
                          <a:ea typeface="+mn-ea"/>
                          <a:cs typeface="Calibri" panose="020F0502020204030204" pitchFamily="34" charset="0"/>
                        </a:rPr>
                        <a:t>Comments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1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Any known work environmental factors which could have contributed to the death?</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1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Any known chemical exposure from working environment? </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1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kern="1200" dirty="0">
                          <a:solidFill>
                            <a:schemeClr val="tx1"/>
                          </a:solidFill>
                          <a:effectLst/>
                          <a:latin typeface="Times New Roman"/>
                          <a:ea typeface="+mn-ea"/>
                          <a:cs typeface="+mn-cs"/>
                        </a:rPr>
                        <a:t>Any known biological exposure from working environment?  </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endParaRPr lang="en-US" sz="1100" kern="1200" dirty="0">
                        <a:solidFill>
                          <a:srgbClr val="000099"/>
                        </a:solidFill>
                        <a:latin typeface="+mj-lt"/>
                        <a:ea typeface="MS PGothic" pitchFamily="34" charset="-128"/>
                        <a:cs typeface="+mn-cs"/>
                      </a:endParaRPr>
                    </a:p>
                    <a:p>
                      <a:pPr algn="just"/>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281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l"/>
                      <a:r>
                        <a:rPr lang="en-US" sz="1400" kern="1200" dirty="0">
                          <a:solidFill>
                            <a:schemeClr val="tx1"/>
                          </a:solidFill>
                          <a:effectLst/>
                          <a:latin typeface="Times New Roman"/>
                          <a:ea typeface="+mn-ea"/>
                          <a:cs typeface="+mn-cs"/>
                        </a:rPr>
                        <a:t>Any unusual work-related stress/fatigue?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281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l"/>
                      <a:r>
                        <a:rPr lang="en-US" sz="1400" kern="1200" dirty="0">
                          <a:solidFill>
                            <a:schemeClr val="tx1"/>
                          </a:solidFill>
                          <a:effectLst/>
                          <a:latin typeface="Times New Roman"/>
                          <a:ea typeface="+mn-ea"/>
                          <a:cs typeface="+mn-cs"/>
                        </a:rPr>
                        <a:t>Any other adverse work issue(s) worth noting.</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600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7CBD10-D909-4E10-8E19-BFAEC6D82410}"/>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B94056FF-6288-4937-A38B-C0CEBAA25A93}"/>
              </a:ext>
            </a:extLst>
          </p:cNvPr>
          <p:cNvSpPr>
            <a:spLocks noGrp="1"/>
          </p:cNvSpPr>
          <p:nvPr>
            <p:ph type="title"/>
          </p:nvPr>
        </p:nvSpPr>
        <p:spPr>
          <a:xfrm>
            <a:off x="211756" y="0"/>
            <a:ext cx="1198024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8" name="Group 259">
            <a:extLst>
              <a:ext uri="{FF2B5EF4-FFF2-40B4-BE49-F238E27FC236}">
                <a16:creationId xmlns:a16="http://schemas.microsoft.com/office/drawing/2014/main" id="{9D9178B2-9C46-4833-B0C7-1FFDEFBFFBAF}"/>
              </a:ext>
            </a:extLst>
          </p:cNvPr>
          <p:cNvGraphicFramePr>
            <a:graphicFrameLocks noGrp="1"/>
          </p:cNvGraphicFramePr>
          <p:nvPr>
            <p:extLst>
              <p:ext uri="{D42A27DB-BD31-4B8C-83A1-F6EECF244321}">
                <p14:modId xmlns:p14="http://schemas.microsoft.com/office/powerpoint/2010/main" val="3551956372"/>
              </p:ext>
            </p:extLst>
          </p:nvPr>
        </p:nvGraphicFramePr>
        <p:xfrm>
          <a:off x="597136" y="708874"/>
          <a:ext cx="10997727" cy="4362856"/>
        </p:xfrm>
        <a:graphic>
          <a:graphicData uri="http://schemas.openxmlformats.org/drawingml/2006/table">
            <a:tbl>
              <a:tblPr/>
              <a:tblGrid>
                <a:gridCol w="6042955">
                  <a:extLst>
                    <a:ext uri="{9D8B030D-6E8A-4147-A177-3AD203B41FA5}">
                      <a16:colId xmlns:a16="http://schemas.microsoft.com/office/drawing/2014/main" val="20000"/>
                    </a:ext>
                  </a:extLst>
                </a:gridCol>
                <a:gridCol w="967563">
                  <a:extLst>
                    <a:ext uri="{9D8B030D-6E8A-4147-A177-3AD203B41FA5}">
                      <a16:colId xmlns:a16="http://schemas.microsoft.com/office/drawing/2014/main" val="20001"/>
                    </a:ext>
                  </a:extLst>
                </a:gridCol>
                <a:gridCol w="3987209">
                  <a:extLst>
                    <a:ext uri="{9D8B030D-6E8A-4147-A177-3AD203B41FA5}">
                      <a16:colId xmlns:a16="http://schemas.microsoft.com/office/drawing/2014/main" val="20002"/>
                    </a:ext>
                  </a:extLst>
                </a:gridCol>
              </a:tblGrid>
              <a:tr h="47301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800" b="1" kern="1200" dirty="0">
                          <a:solidFill>
                            <a:schemeClr val="accent1"/>
                          </a:solidFill>
                          <a:latin typeface="Calibri" panose="020F0502020204030204" pitchFamily="34" charset="0"/>
                          <a:ea typeface="+mn-ea"/>
                          <a:cs typeface="Calibri" panose="020F0502020204030204" pitchFamily="34" charset="0"/>
                        </a:rPr>
                        <a:t>Accommodation:</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800" b="1" kern="1200" dirty="0">
                          <a:solidFill>
                            <a:schemeClr val="tx1"/>
                          </a:solidFill>
                          <a:latin typeface="Calibri" panose="020F0502020204030204" pitchFamily="34" charset="0"/>
                          <a:ea typeface="+mn-ea"/>
                          <a:cs typeface="Calibri" panose="020F0502020204030204" pitchFamily="34" charset="0"/>
                        </a:rPr>
                        <a:t>Yes/No</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800" b="1" kern="1200" dirty="0">
                          <a:solidFill>
                            <a:schemeClr val="tx1"/>
                          </a:solidFill>
                          <a:latin typeface="Calibri" panose="020F0502020204030204" pitchFamily="34" charset="0"/>
                          <a:ea typeface="+mn-ea"/>
                          <a:cs typeface="Calibri" panose="020F0502020204030204" pitchFamily="34" charset="0"/>
                        </a:rPr>
                        <a:t>Comments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84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Was he staying alone or with roommate/s?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06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Was ventilation / air conditioning adequate?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06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Room lighting adequate?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694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Water and sanitation adequate?</a:t>
                      </a:r>
                      <a:r>
                        <a:rPr lang="en-US" sz="1400" kern="1200" noProof="0" dirty="0">
                          <a:solidFill>
                            <a:schemeClr val="tx1"/>
                          </a:solidFill>
                          <a:effectLst/>
                          <a:latin typeface="Times New Roman"/>
                          <a:ea typeface="+mn-ea"/>
                          <a:cs typeface="+mn-cs"/>
                        </a:rPr>
                        <a:t>  Is it verified by PDO public health officer?</a:t>
                      </a: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endParaRPr lang="en-US" sz="1100" kern="1200" dirty="0">
                        <a:solidFill>
                          <a:srgbClr val="000099"/>
                        </a:solidFill>
                        <a:latin typeface="+mj-lt"/>
                        <a:ea typeface="MS PGothic" pitchFamily="34" charset="-128"/>
                        <a:cs typeface="+mn-cs"/>
                      </a:endParaRPr>
                    </a:p>
                    <a:p>
                      <a:pPr algn="just"/>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712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Was food provision adequate?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64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kern="1200" dirty="0">
                          <a:solidFill>
                            <a:schemeClr val="tx1"/>
                          </a:solidFill>
                          <a:effectLst/>
                          <a:latin typeface="Times New Roman"/>
                          <a:ea typeface="+mn-ea"/>
                          <a:cs typeface="+mn-cs"/>
                        </a:rPr>
                        <a:t>When clearing the deceased room, was any medicines or non-prescription drugs found? </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FF0000"/>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FF0000"/>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6914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kern="1200" noProof="0" dirty="0">
                          <a:solidFill>
                            <a:schemeClr val="tx1"/>
                          </a:solidFill>
                          <a:effectLst/>
                          <a:latin typeface="Times New Roman"/>
                          <a:ea typeface="+mn-ea"/>
                          <a:cs typeface="+mn-cs"/>
                        </a:rPr>
                        <a:t>What are the welfare &amp; recreational facilities provided( Indoor/ Outdoor)? Are they well maintained? </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FF0000"/>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FF0000"/>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7054756"/>
                  </a:ext>
                </a:extLst>
              </a:tr>
            </a:tbl>
          </a:graphicData>
        </a:graphic>
      </p:graphicFrame>
    </p:spTree>
    <p:extLst>
      <p:ext uri="{BB962C8B-B14F-4D97-AF65-F5344CB8AC3E}">
        <p14:creationId xmlns:p14="http://schemas.microsoft.com/office/powerpoint/2010/main" val="380886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11756" y="0"/>
            <a:ext cx="1198024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8" name="Table 7">
            <a:extLst>
              <a:ext uri="{FF2B5EF4-FFF2-40B4-BE49-F238E27FC236}">
                <a16:creationId xmlns:a16="http://schemas.microsoft.com/office/drawing/2014/main" id="{AB239E1D-B038-4EF1-92CD-0C49EBF24978}"/>
              </a:ext>
            </a:extLst>
          </p:cNvPr>
          <p:cNvGraphicFramePr>
            <a:graphicFrameLocks noGrp="1"/>
          </p:cNvGraphicFramePr>
          <p:nvPr>
            <p:extLst>
              <p:ext uri="{D42A27DB-BD31-4B8C-83A1-F6EECF244321}">
                <p14:modId xmlns:p14="http://schemas.microsoft.com/office/powerpoint/2010/main" val="2333588057"/>
              </p:ext>
            </p:extLst>
          </p:nvPr>
        </p:nvGraphicFramePr>
        <p:xfrm>
          <a:off x="428166" y="569694"/>
          <a:ext cx="11257016" cy="5445205"/>
        </p:xfrm>
        <a:graphic>
          <a:graphicData uri="http://schemas.openxmlformats.org/drawingml/2006/table">
            <a:tbl>
              <a:tblPr/>
              <a:tblGrid>
                <a:gridCol w="5515434">
                  <a:extLst>
                    <a:ext uri="{9D8B030D-6E8A-4147-A177-3AD203B41FA5}">
                      <a16:colId xmlns:a16="http://schemas.microsoft.com/office/drawing/2014/main" val="20000"/>
                    </a:ext>
                  </a:extLst>
                </a:gridCol>
                <a:gridCol w="818707">
                  <a:extLst>
                    <a:ext uri="{9D8B030D-6E8A-4147-A177-3AD203B41FA5}">
                      <a16:colId xmlns:a16="http://schemas.microsoft.com/office/drawing/2014/main" val="20001"/>
                    </a:ext>
                  </a:extLst>
                </a:gridCol>
                <a:gridCol w="4922875">
                  <a:extLst>
                    <a:ext uri="{9D8B030D-6E8A-4147-A177-3AD203B41FA5}">
                      <a16:colId xmlns:a16="http://schemas.microsoft.com/office/drawing/2014/main" val="20002"/>
                    </a:ext>
                  </a:extLst>
                </a:gridCol>
              </a:tblGrid>
              <a:tr h="396329">
                <a:tc gridSpan="3">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Calibri" panose="020F0502020204030204" pitchFamily="34" charset="0"/>
                          <a:cs typeface="Calibri" panose="020F0502020204030204" pitchFamily="34" charset="0"/>
                        </a:rPr>
                        <a:t>Contractual Health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pitchFamily="34" charset="0"/>
                        </a:rPr>
                        <a:t>(</a:t>
                      </a:r>
                      <a:r>
                        <a:rPr lang="en-US" sz="1200" i="1" dirty="0">
                          <a:latin typeface="+mj-lt"/>
                          <a:cs typeface="Calibri" panose="020F0502020204030204" pitchFamily="34" charset="0"/>
                        </a:rPr>
                        <a:t>Find out about  the health management in contracts </a:t>
                      </a:r>
                      <a:r>
                        <a:rPr lang="en-GB" sz="1200" i="1" dirty="0">
                          <a:latin typeface="+mj-lt"/>
                        </a:rPr>
                        <a:t>within the direct working environment of the deceased</a:t>
                      </a:r>
                      <a:r>
                        <a:rPr lang="en-GB" sz="1200" dirty="0"/>
                        <a:t>) </a:t>
                      </a:r>
                      <a:endParaRPr lang="en-US" sz="1200" b="1" dirty="0">
                        <a:solidFill>
                          <a:schemeClr val="accent2"/>
                        </a:solidFill>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0000"/>
                  </a:ext>
                </a:extLst>
              </a:tr>
              <a:tr h="35084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Yes/No</a:t>
                      </a:r>
                      <a:endParaRPr lang="en-US" sz="1400" dirty="0">
                        <a:solidFill>
                          <a:schemeClr val="tx1"/>
                        </a:solidFill>
                        <a:latin typeface="Calibri"/>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 / Gaps</a:t>
                      </a:r>
                      <a:endParaRPr lang="en-US" sz="1400" dirty="0">
                        <a:solidFill>
                          <a:schemeClr val="tx1"/>
                        </a:solidFill>
                        <a:latin typeface="Calibri"/>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000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1400" kern="1200" dirty="0">
                          <a:solidFill>
                            <a:schemeClr val="tx1"/>
                          </a:solidFill>
                          <a:effectLst/>
                          <a:latin typeface="Times New Roman"/>
                          <a:ea typeface="+mn-ea"/>
                          <a:cs typeface="+mn-cs"/>
                        </a:rPr>
                        <a:t>Are all health risk assessments (HRA) carried out and completed?</a:t>
                      </a:r>
                      <a:r>
                        <a:rPr lang="en-GB" sz="1400" kern="1200" noProof="0" dirty="0">
                          <a:solidFill>
                            <a:schemeClr val="tx1"/>
                          </a:solidFill>
                          <a:effectLst/>
                          <a:latin typeface="Times New Roman"/>
                          <a:ea typeface="+mn-ea"/>
                          <a:cs typeface="+mn-cs"/>
                        </a:rPr>
                        <a:t> When was last review done? </a:t>
                      </a:r>
                      <a:endParaRPr lang="en-GB" sz="1400" kern="1200" dirty="0">
                        <a:solidFill>
                          <a:schemeClr val="tx1"/>
                        </a:solidFill>
                        <a:effectLst/>
                        <a:latin typeface="Times New Roman"/>
                        <a:ea typeface="+mn-ea"/>
                        <a:cs typeface="+mn-cs"/>
                      </a:endParaRPr>
                    </a:p>
                    <a:p>
                      <a:endParaRPr lang="en-GB" sz="1400" kern="1200" dirty="0">
                        <a:solidFill>
                          <a:schemeClr val="tx1"/>
                        </a:solidFill>
                        <a:effectLst/>
                        <a:latin typeface="Times New Roman"/>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762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1400" kern="1200" dirty="0">
                          <a:solidFill>
                            <a:schemeClr val="tx1"/>
                          </a:solidFill>
                          <a:effectLst/>
                          <a:latin typeface="Times New Roman"/>
                          <a:ea typeface="+mn-ea"/>
                          <a:cs typeface="+mn-cs"/>
                        </a:rPr>
                        <a:t>Are all work hazards exposure are being monitored and managed?</a:t>
                      </a:r>
                    </a:p>
                    <a:p>
                      <a:endParaRPr lang="en-GB" sz="1400" kern="1200" dirty="0">
                        <a:solidFill>
                          <a:schemeClr val="tx1"/>
                        </a:solidFill>
                        <a:effectLst/>
                        <a:latin typeface="Times New Roman"/>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006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 Are health support and controls provided? (In compliance with SP-1230, 1232) E.g.  Pre- employment, fitness to work, regular check up and general medical care and follow up.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243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 Are regular health awareness and education provided to all employees?</a:t>
                      </a:r>
                      <a:r>
                        <a:rPr lang="en-GB" sz="1400" kern="1200" noProof="0" dirty="0">
                          <a:solidFill>
                            <a:schemeClr val="tx1"/>
                          </a:solidFill>
                          <a:effectLst/>
                          <a:latin typeface="Times New Roman"/>
                          <a:ea typeface="+mn-ea"/>
                          <a:cs typeface="+mn-cs"/>
                        </a:rPr>
                        <a:t> When was the last health awareness done? What was the topic discussed? Provide evidence of attendance.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787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1400" kern="1200" dirty="0">
                          <a:solidFill>
                            <a:schemeClr val="tx1"/>
                          </a:solidFill>
                          <a:effectLst/>
                          <a:latin typeface="Times New Roman"/>
                          <a:ea typeface="+mn-ea"/>
                          <a:cs typeface="+mn-cs"/>
                        </a:rPr>
                        <a:t>Is MER plan available and regular drills conducted?</a:t>
                      </a:r>
                    </a:p>
                    <a:p>
                      <a:r>
                        <a:rPr lang="en-GB" sz="1400" kern="1200" dirty="0">
                          <a:solidFill>
                            <a:schemeClr val="tx1"/>
                          </a:solidFill>
                          <a:effectLst/>
                          <a:latin typeface="Times New Roman"/>
                          <a:ea typeface="+mn-ea"/>
                          <a:cs typeface="+mn-cs"/>
                        </a:rPr>
                        <a:t>Include dates and content of drills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202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1400" kern="1200" dirty="0">
                          <a:solidFill>
                            <a:schemeClr val="tx1"/>
                          </a:solidFill>
                          <a:effectLst/>
                          <a:latin typeface="Times New Roman"/>
                          <a:ea typeface="+mn-ea"/>
                          <a:cs typeface="+mn-cs"/>
                        </a:rPr>
                        <a:t>Are health activities included into the annual HSE plans and are they monitored by both contractors and PDO CH’s?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632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GB" sz="1400" kern="1200" dirty="0">
                          <a:solidFill>
                            <a:schemeClr val="tx1"/>
                          </a:solidFill>
                          <a:effectLst/>
                          <a:latin typeface="Times New Roman"/>
                          <a:ea typeface="+mn-ea"/>
                          <a:cs typeface="+mn-cs"/>
                        </a:rPr>
                        <a:t>Does your accommodation / camp comply with </a:t>
                      </a:r>
                      <a:r>
                        <a:rPr lang="en-GB" sz="1400" kern="1200" noProof="0" dirty="0">
                          <a:solidFill>
                            <a:schemeClr val="tx1"/>
                          </a:solidFill>
                          <a:effectLst/>
                          <a:latin typeface="Times New Roman"/>
                          <a:ea typeface="+mn-ea"/>
                          <a:cs typeface="+mn-cs"/>
                        </a:rPr>
                        <a:t>SP-1232 ? When was the last inspection done? By whom? What was the camp compliance score?  Provide evidence</a:t>
                      </a:r>
                      <a:endParaRPr lang="en-GB" sz="1400" kern="1200" dirty="0">
                        <a:solidFill>
                          <a:schemeClr val="tx1"/>
                        </a:solidFill>
                        <a:effectLst/>
                        <a:latin typeface="Times New Roman"/>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GB" sz="1100" dirty="0">
                        <a:solidFill>
                          <a:schemeClr val="tx1"/>
                        </a:solidFill>
                        <a:latin typeface="+mj-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5645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21381" y="-8708"/>
            <a:ext cx="11970619"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5" name="Rectangle 4">
            <a:extLst>
              <a:ext uri="{FF2B5EF4-FFF2-40B4-BE49-F238E27FC236}">
                <a16:creationId xmlns:a16="http://schemas.microsoft.com/office/drawing/2014/main" id="{E98AC479-0953-4CF1-887E-7774C8324B57}"/>
              </a:ext>
            </a:extLst>
          </p:cNvPr>
          <p:cNvSpPr/>
          <p:nvPr/>
        </p:nvSpPr>
        <p:spPr>
          <a:xfrm>
            <a:off x="445326" y="441293"/>
            <a:ext cx="2410147"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COVID-19 Questions:</a:t>
            </a:r>
          </a:p>
        </p:txBody>
      </p:sp>
      <p:graphicFrame>
        <p:nvGraphicFramePr>
          <p:cNvPr id="7" name="Group 259">
            <a:extLst>
              <a:ext uri="{FF2B5EF4-FFF2-40B4-BE49-F238E27FC236}">
                <a16:creationId xmlns:a16="http://schemas.microsoft.com/office/drawing/2014/main" id="{4284C12E-FF71-47BF-8109-FC02A1FD957D}"/>
              </a:ext>
            </a:extLst>
          </p:cNvPr>
          <p:cNvGraphicFramePr>
            <a:graphicFrameLocks noGrp="1"/>
          </p:cNvGraphicFramePr>
          <p:nvPr>
            <p:extLst>
              <p:ext uri="{D42A27DB-BD31-4B8C-83A1-F6EECF244321}">
                <p14:modId xmlns:p14="http://schemas.microsoft.com/office/powerpoint/2010/main" val="2506967259"/>
              </p:ext>
            </p:extLst>
          </p:nvPr>
        </p:nvGraphicFramePr>
        <p:xfrm>
          <a:off x="561464" y="841403"/>
          <a:ext cx="11485224" cy="3330335"/>
        </p:xfrm>
        <a:graphic>
          <a:graphicData uri="http://schemas.openxmlformats.org/drawingml/2006/table">
            <a:tbl>
              <a:tblPr/>
              <a:tblGrid>
                <a:gridCol w="6073252">
                  <a:extLst>
                    <a:ext uri="{9D8B030D-6E8A-4147-A177-3AD203B41FA5}">
                      <a16:colId xmlns:a16="http://schemas.microsoft.com/office/drawing/2014/main" val="20000"/>
                    </a:ext>
                  </a:extLst>
                </a:gridCol>
                <a:gridCol w="5411972">
                  <a:extLst>
                    <a:ext uri="{9D8B030D-6E8A-4147-A177-3AD203B41FA5}">
                      <a16:colId xmlns:a16="http://schemas.microsoft.com/office/drawing/2014/main" val="20002"/>
                    </a:ext>
                  </a:extLst>
                </a:gridCol>
              </a:tblGrid>
              <a:tr h="30249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General health Qs</a:t>
                      </a:r>
                      <a:r>
                        <a:rPr lang="en-US" sz="1400" b="0" kern="1200" dirty="0">
                          <a:solidFill>
                            <a:schemeClr val="tx1"/>
                          </a:solidFill>
                          <a:latin typeface="+mj-lt"/>
                          <a:ea typeface="MS PGothic" pitchFamily="34" charset="-128"/>
                          <a:cs typeface="+mn-cs"/>
                        </a:rPr>
                        <a:t>:</a:t>
                      </a:r>
                      <a:endParaRPr lang="en-US" sz="1400" b="1" kern="1200" dirty="0">
                        <a:solidFill>
                          <a:schemeClr val="tx1"/>
                        </a:solidFill>
                        <a:latin typeface="Calibri" panose="020F0502020204030204" pitchFamily="34" charset="0"/>
                        <a:ea typeface="+mn-ea"/>
                        <a:cs typeface="Calibri" panose="020F0502020204030204" pitchFamily="34" charset="0"/>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a:t>
                      </a:r>
                      <a:endParaRPr lang="en-US" sz="1400" dirty="0">
                        <a:solidFill>
                          <a:schemeClr val="tx1"/>
                        </a:solidFill>
                        <a:latin typeface="Calibri"/>
                        <a:ea typeface="Calibri"/>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326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lvl="0"/>
                      <a:r>
                        <a:rPr lang="en-US" sz="1400" kern="1200" dirty="0">
                          <a:solidFill>
                            <a:schemeClr val="tx1"/>
                          </a:solidFill>
                          <a:effectLst/>
                          <a:latin typeface="Times New Roman"/>
                          <a:ea typeface="+mn-ea"/>
                          <a:cs typeface="+mn-cs"/>
                        </a:rPr>
                        <a:t>Date of symptoms’ onset?</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49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lvl="0"/>
                      <a:r>
                        <a:rPr lang="en-US" sz="1400" kern="1200" dirty="0">
                          <a:solidFill>
                            <a:schemeClr val="tx1"/>
                          </a:solidFill>
                          <a:effectLst/>
                          <a:latin typeface="Times New Roman"/>
                          <a:ea typeface="+mn-ea"/>
                          <a:cs typeface="+mn-cs"/>
                        </a:rPr>
                        <a:t>Types of symptoms? </a:t>
                      </a:r>
                      <a:r>
                        <a:rPr lang="en-US" sz="1400" kern="1200" dirty="0" err="1">
                          <a:solidFill>
                            <a:schemeClr val="tx1"/>
                          </a:solidFill>
                          <a:effectLst/>
                          <a:latin typeface="Times New Roman"/>
                          <a:ea typeface="+mn-ea"/>
                          <a:cs typeface="+mn-cs"/>
                        </a:rPr>
                        <a:t>eg</a:t>
                      </a:r>
                      <a:r>
                        <a:rPr lang="en-US" sz="1400" kern="1200" dirty="0">
                          <a:solidFill>
                            <a:schemeClr val="tx1"/>
                          </a:solidFill>
                          <a:effectLst/>
                          <a:latin typeface="Times New Roman"/>
                          <a:ea typeface="+mn-ea"/>
                          <a:cs typeface="+mn-cs"/>
                        </a:rPr>
                        <a:t> fever, chills, cough, shortness of breath, headaches, muscle pain, diarrhea, loss of smell or taste.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71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lvl="0" algn="l" defTabSz="914400" rtl="0" eaLnBrk="1" latinLnBrk="0" hangingPunct="1"/>
                      <a:r>
                        <a:rPr lang="en-US" sz="1400" kern="1200" dirty="0">
                          <a:solidFill>
                            <a:schemeClr val="tx1"/>
                          </a:solidFill>
                          <a:effectLst/>
                          <a:latin typeface="Times New Roman"/>
                          <a:ea typeface="+mn-ea"/>
                          <a:cs typeface="+mn-cs"/>
                        </a:rPr>
                        <a:t>Date of visits to the nearest medical center or clinic?</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4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lvl="0" algn="l" defTabSz="914400" rtl="0" eaLnBrk="1" latinLnBrk="0" hangingPunct="1"/>
                      <a:r>
                        <a:rPr lang="en-US" sz="1400" kern="1200" dirty="0">
                          <a:solidFill>
                            <a:schemeClr val="tx1"/>
                          </a:solidFill>
                          <a:effectLst/>
                          <a:latin typeface="Times New Roman"/>
                          <a:ea typeface="+mn-ea"/>
                          <a:cs typeface="+mn-cs"/>
                        </a:rPr>
                        <a:t>Date of nasopharyngeal specimen collection for COVID-19 testing?</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75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lvl="0" algn="l" defTabSz="914400" rtl="0" eaLnBrk="1" latinLnBrk="0" hangingPunct="1"/>
                      <a:r>
                        <a:rPr lang="en-US" sz="1400" kern="1200" dirty="0">
                          <a:solidFill>
                            <a:schemeClr val="tx1"/>
                          </a:solidFill>
                          <a:effectLst/>
                          <a:latin typeface="Times New Roman"/>
                          <a:ea typeface="+mn-ea"/>
                          <a:cs typeface="+mn-cs"/>
                        </a:rPr>
                        <a:t>Date of receiving the result of COVID-19 testing and what was the result?</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49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Ask if the patient required hospitalization, admission to ICU or need to be on a ventilator?</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2791442"/>
                  </a:ext>
                </a:extLst>
              </a:tr>
              <a:tr h="58985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Ask about chronic pre-existing medical condition such as Asthma, diabetes, Hypertension, obesity, heart problems, liver and kidney diseases, immunocompromised, HIV, cancer treatment and pregnancy?</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43475"/>
                  </a:ext>
                </a:extLst>
              </a:tr>
            </a:tbl>
          </a:graphicData>
        </a:graphic>
      </p:graphicFrame>
      <p:graphicFrame>
        <p:nvGraphicFramePr>
          <p:cNvPr id="8" name="Group 259">
            <a:extLst>
              <a:ext uri="{FF2B5EF4-FFF2-40B4-BE49-F238E27FC236}">
                <a16:creationId xmlns:a16="http://schemas.microsoft.com/office/drawing/2014/main" id="{8F3A2D4B-252E-4A35-AAE9-22764AA67AB5}"/>
              </a:ext>
            </a:extLst>
          </p:cNvPr>
          <p:cNvGraphicFramePr>
            <a:graphicFrameLocks noGrp="1"/>
          </p:cNvGraphicFramePr>
          <p:nvPr>
            <p:extLst>
              <p:ext uri="{D42A27DB-BD31-4B8C-83A1-F6EECF244321}">
                <p14:modId xmlns:p14="http://schemas.microsoft.com/office/powerpoint/2010/main" val="2065462451"/>
              </p:ext>
            </p:extLst>
          </p:nvPr>
        </p:nvGraphicFramePr>
        <p:xfrm>
          <a:off x="552893" y="4320155"/>
          <a:ext cx="11493796" cy="1564809"/>
        </p:xfrm>
        <a:graphic>
          <a:graphicData uri="http://schemas.openxmlformats.org/drawingml/2006/table">
            <a:tbl>
              <a:tblPr/>
              <a:tblGrid>
                <a:gridCol w="7047703">
                  <a:extLst>
                    <a:ext uri="{9D8B030D-6E8A-4147-A177-3AD203B41FA5}">
                      <a16:colId xmlns:a16="http://schemas.microsoft.com/office/drawing/2014/main" val="20000"/>
                    </a:ext>
                  </a:extLst>
                </a:gridCol>
                <a:gridCol w="4446093">
                  <a:extLst>
                    <a:ext uri="{9D8B030D-6E8A-4147-A177-3AD203B41FA5}">
                      <a16:colId xmlns:a16="http://schemas.microsoft.com/office/drawing/2014/main" val="20002"/>
                    </a:ext>
                  </a:extLst>
                </a:gridCol>
              </a:tblGrid>
              <a:tr h="25866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Qs</a:t>
                      </a:r>
                      <a:r>
                        <a:rPr lang="en-US" sz="1400" b="1" kern="1200" baseline="0" dirty="0">
                          <a:solidFill>
                            <a:schemeClr val="tx1"/>
                          </a:solidFill>
                          <a:latin typeface="Calibri" panose="020F0502020204030204" pitchFamily="34" charset="0"/>
                          <a:ea typeface="+mn-ea"/>
                          <a:cs typeface="Calibri" panose="020F0502020204030204" pitchFamily="34" charset="0"/>
                        </a:rPr>
                        <a:t> </a:t>
                      </a:r>
                      <a:r>
                        <a:rPr lang="en-US" sz="1400" b="1" kern="1200" dirty="0">
                          <a:solidFill>
                            <a:schemeClr val="tx1"/>
                          </a:solidFill>
                          <a:latin typeface="Calibri" panose="020F0502020204030204" pitchFamily="34" charset="0"/>
                          <a:ea typeface="+mn-ea"/>
                          <a:cs typeface="Calibri" panose="020F0502020204030204" pitchFamily="34" charset="0"/>
                        </a:rPr>
                        <a:t>about household/family:</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a:t>
                      </a:r>
                      <a:endParaRPr lang="en-US" sz="1400" dirty="0">
                        <a:solidFill>
                          <a:schemeClr val="tx1"/>
                        </a:solidFill>
                        <a:latin typeface="Calibri"/>
                        <a:ea typeface="Calibri"/>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nSpc>
                          <a:spcPct val="107000"/>
                        </a:lnSpc>
                        <a:spcBef>
                          <a:spcPts val="0"/>
                        </a:spcBef>
                        <a:spcAft>
                          <a:spcPts val="0"/>
                        </a:spcAft>
                        <a:buFont typeface="Symbol" panose="05050102010706020507" pitchFamily="18" charset="2"/>
                        <a:buNone/>
                      </a:pPr>
                      <a:r>
                        <a:rPr lang="en-US" sz="1400" kern="1200" dirty="0">
                          <a:solidFill>
                            <a:schemeClr val="tx1"/>
                          </a:solidFill>
                          <a:effectLst/>
                          <a:latin typeface="Times New Roman"/>
                          <a:ea typeface="+mn-ea"/>
                          <a:cs typeface="+mn-cs"/>
                        </a:rPr>
                        <a:t>Where does the patient live or stay? </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lang="en-US" sz="1100" kern="1200" dirty="0">
                        <a:solidFill>
                          <a:srgbClr val="000099"/>
                        </a:solidFill>
                        <a:latin typeface="+mj-lt"/>
                        <a:ea typeface="MS PGothic" pitchFamily="34" charset="-128"/>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67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Does he share room with others? If yes list them, have they manifested symptoms of COVID or confirmed as COVID-19 cases and date?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90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Where do they eat, parcel or dining in?</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21381" y="3581"/>
            <a:ext cx="11970619"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5" name="Group 259">
            <a:extLst>
              <a:ext uri="{FF2B5EF4-FFF2-40B4-BE49-F238E27FC236}">
                <a16:creationId xmlns:a16="http://schemas.microsoft.com/office/drawing/2014/main" id="{E3E0C896-D4D2-4CCB-91BF-0153A76B9D63}"/>
              </a:ext>
            </a:extLst>
          </p:cNvPr>
          <p:cNvGraphicFramePr>
            <a:graphicFrameLocks noGrp="1"/>
          </p:cNvGraphicFramePr>
          <p:nvPr>
            <p:extLst>
              <p:ext uri="{D42A27DB-BD31-4B8C-83A1-F6EECF244321}">
                <p14:modId xmlns:p14="http://schemas.microsoft.com/office/powerpoint/2010/main" val="843120485"/>
              </p:ext>
            </p:extLst>
          </p:nvPr>
        </p:nvGraphicFramePr>
        <p:xfrm>
          <a:off x="542260" y="844833"/>
          <a:ext cx="11323675" cy="1249688"/>
        </p:xfrm>
        <a:graphic>
          <a:graphicData uri="http://schemas.openxmlformats.org/drawingml/2006/table">
            <a:tbl>
              <a:tblPr/>
              <a:tblGrid>
                <a:gridCol w="7003436">
                  <a:extLst>
                    <a:ext uri="{9D8B030D-6E8A-4147-A177-3AD203B41FA5}">
                      <a16:colId xmlns:a16="http://schemas.microsoft.com/office/drawing/2014/main" val="20000"/>
                    </a:ext>
                  </a:extLst>
                </a:gridCol>
                <a:gridCol w="4320239">
                  <a:extLst>
                    <a:ext uri="{9D8B030D-6E8A-4147-A177-3AD203B41FA5}">
                      <a16:colId xmlns:a16="http://schemas.microsoft.com/office/drawing/2014/main" val="20002"/>
                    </a:ext>
                  </a:extLst>
                </a:gridCol>
              </a:tblGrid>
              <a:tr h="38071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Qs about other possible exposure locations, and the patient other activities before start of symptoms.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a:t>
                      </a:r>
                      <a:endParaRPr lang="en-US" sz="1400" dirty="0">
                        <a:solidFill>
                          <a:schemeClr val="tx1"/>
                        </a:solidFill>
                        <a:latin typeface="Calibri"/>
                        <a:ea typeface="Calibri"/>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lvl="0"/>
                      <a:r>
                        <a:rPr lang="en-US" sz="1400" kern="1200" dirty="0">
                          <a:solidFill>
                            <a:schemeClr val="tx1"/>
                          </a:solidFill>
                          <a:effectLst/>
                          <a:latin typeface="Times New Roman"/>
                          <a:ea typeface="+mn-ea"/>
                          <a:cs typeface="+mn-cs"/>
                        </a:rPr>
                        <a:t>Ask about places he visited or events he attended before start of illness including visiting nearby shops or restaurants, barber shop or attending gatherings with unknown contacts outside workplace compound</a:t>
                      </a:r>
                      <a:r>
                        <a:rPr lang="en-US" sz="1100" kern="1200" baseline="0" dirty="0">
                          <a:solidFill>
                            <a:schemeClr val="tx1"/>
                          </a:solidFill>
                          <a:latin typeface="+mj-lt"/>
                          <a:ea typeface="MS PGothic" pitchFamily="34" charset="-128"/>
                          <a:cs typeface="+mn-cs"/>
                        </a:rPr>
                        <a:t>.</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lang="en-US" sz="1100" kern="1200" dirty="0">
                        <a:solidFill>
                          <a:srgbClr val="000099"/>
                        </a:solidFill>
                        <a:latin typeface="+mj-lt"/>
                        <a:ea typeface="MS PGothic" pitchFamily="34" charset="-128"/>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EE6008AF-0E36-46C7-AE8C-C6ABF5A47689}"/>
              </a:ext>
            </a:extLst>
          </p:cNvPr>
          <p:cNvSpPr/>
          <p:nvPr/>
        </p:nvSpPr>
        <p:spPr>
          <a:xfrm>
            <a:off x="445326" y="469383"/>
            <a:ext cx="2410147"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COVID-19 Questions:</a:t>
            </a:r>
          </a:p>
        </p:txBody>
      </p:sp>
      <p:graphicFrame>
        <p:nvGraphicFramePr>
          <p:cNvPr id="8" name="Group 259">
            <a:extLst>
              <a:ext uri="{FF2B5EF4-FFF2-40B4-BE49-F238E27FC236}">
                <a16:creationId xmlns:a16="http://schemas.microsoft.com/office/drawing/2014/main" id="{BF293EFD-B022-4091-8A5E-0DF4A6993663}"/>
              </a:ext>
            </a:extLst>
          </p:cNvPr>
          <p:cNvGraphicFramePr>
            <a:graphicFrameLocks noGrp="1"/>
          </p:cNvGraphicFramePr>
          <p:nvPr>
            <p:extLst>
              <p:ext uri="{D42A27DB-BD31-4B8C-83A1-F6EECF244321}">
                <p14:modId xmlns:p14="http://schemas.microsoft.com/office/powerpoint/2010/main" val="1004414620"/>
              </p:ext>
            </p:extLst>
          </p:nvPr>
        </p:nvGraphicFramePr>
        <p:xfrm>
          <a:off x="542260" y="2275642"/>
          <a:ext cx="11323675" cy="3402144"/>
        </p:xfrm>
        <a:graphic>
          <a:graphicData uri="http://schemas.openxmlformats.org/drawingml/2006/table">
            <a:tbl>
              <a:tblPr/>
              <a:tblGrid>
                <a:gridCol w="7009895">
                  <a:extLst>
                    <a:ext uri="{9D8B030D-6E8A-4147-A177-3AD203B41FA5}">
                      <a16:colId xmlns:a16="http://schemas.microsoft.com/office/drawing/2014/main" val="20000"/>
                    </a:ext>
                  </a:extLst>
                </a:gridCol>
                <a:gridCol w="4313780">
                  <a:extLst>
                    <a:ext uri="{9D8B030D-6E8A-4147-A177-3AD203B41FA5}">
                      <a16:colId xmlns:a16="http://schemas.microsoft.com/office/drawing/2014/main" val="20002"/>
                    </a:ext>
                  </a:extLst>
                </a:gridCol>
              </a:tblGrid>
              <a:tr h="37495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Qs about work &amp;workplace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a:t>
                      </a:r>
                      <a:endParaRPr lang="en-US" sz="1400" dirty="0">
                        <a:solidFill>
                          <a:schemeClr val="tx1"/>
                        </a:solidFill>
                        <a:latin typeface="Calibri"/>
                        <a:ea typeface="Calibri"/>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828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Type of work schedule and Date of start and end of work shift?</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lang="en-US" sz="1050" kern="1200" dirty="0">
                        <a:solidFill>
                          <a:srgbClr val="000099"/>
                        </a:solidFill>
                        <a:latin typeface="+mj-lt"/>
                        <a:ea typeface="MS PGothic" pitchFamily="34" charset="-128"/>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42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Work setting- has his own office, cubicle, station, sharing open office or work in open air? Do they share same break/rest room?</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95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Does he work with the same people all the time or with different people?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989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lvl="0" algn="l" defTabSz="914400" rtl="0" eaLnBrk="1" latinLnBrk="0" hangingPunct="1"/>
                      <a:r>
                        <a:rPr lang="en-US" sz="1400" kern="1200" dirty="0">
                          <a:solidFill>
                            <a:schemeClr val="tx1"/>
                          </a:solidFill>
                          <a:effectLst/>
                          <a:latin typeface="Times New Roman"/>
                          <a:ea typeface="+mn-ea"/>
                          <a:cs typeface="+mn-cs"/>
                        </a:rPr>
                        <a:t>List names of co-workers especially those he come in contact with the patient within 6 feet or 2 meters for 15 minutes or more. Have anyone shown or manifested or diagnosed and confirmed by testing as COVID-19 case?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662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Ask about- Have they notified close contacts of potential exposure to a positive case and whether they asked them to quarantine themselves to prevent the spread of the disease?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704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11756" y="0"/>
            <a:ext cx="1198024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5" name="Group 259">
            <a:extLst>
              <a:ext uri="{FF2B5EF4-FFF2-40B4-BE49-F238E27FC236}">
                <a16:creationId xmlns:a16="http://schemas.microsoft.com/office/drawing/2014/main" id="{0DEF61B1-73E1-4793-BD27-1D17BA288ED5}"/>
              </a:ext>
            </a:extLst>
          </p:cNvPr>
          <p:cNvGraphicFramePr>
            <a:graphicFrameLocks noGrp="1"/>
          </p:cNvGraphicFramePr>
          <p:nvPr>
            <p:extLst>
              <p:ext uri="{D42A27DB-BD31-4B8C-83A1-F6EECF244321}">
                <p14:modId xmlns:p14="http://schemas.microsoft.com/office/powerpoint/2010/main" val="4259632016"/>
              </p:ext>
            </p:extLst>
          </p:nvPr>
        </p:nvGraphicFramePr>
        <p:xfrm>
          <a:off x="434162" y="876618"/>
          <a:ext cx="11323675" cy="3096331"/>
        </p:xfrm>
        <a:graphic>
          <a:graphicData uri="http://schemas.openxmlformats.org/drawingml/2006/table">
            <a:tbl>
              <a:tblPr/>
              <a:tblGrid>
                <a:gridCol w="7009895">
                  <a:extLst>
                    <a:ext uri="{9D8B030D-6E8A-4147-A177-3AD203B41FA5}">
                      <a16:colId xmlns:a16="http://schemas.microsoft.com/office/drawing/2014/main" val="20000"/>
                    </a:ext>
                  </a:extLst>
                </a:gridCol>
                <a:gridCol w="4313780">
                  <a:extLst>
                    <a:ext uri="{9D8B030D-6E8A-4147-A177-3AD203B41FA5}">
                      <a16:colId xmlns:a16="http://schemas.microsoft.com/office/drawing/2014/main" val="20002"/>
                    </a:ext>
                  </a:extLst>
                </a:gridCol>
              </a:tblGrid>
              <a:tr h="41284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Qs about work &amp;workplace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cs typeface="Calibri" panose="020F0502020204030204" pitchFamily="34" charset="0"/>
                        </a:rPr>
                        <a:t>Comments</a:t>
                      </a:r>
                      <a:endParaRPr lang="en-US" sz="1400" dirty="0">
                        <a:solidFill>
                          <a:schemeClr val="tx1"/>
                        </a:solidFill>
                        <a:latin typeface="Calibri"/>
                        <a:ea typeface="Calibri"/>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81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How does the workplace protect people from COVID-19? Do they provide face masks to employees free of charge, do they establish physical distancing, provide hand sanitizers screening for temperature upon entry and increased frequency of cleaning and disinfection of work and accommodation facilities?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2791442"/>
                  </a:ext>
                </a:extLst>
              </a:tr>
              <a:tr h="70183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Has the patient been compliant with COVID-19 protection measures </a:t>
                      </a:r>
                      <a:r>
                        <a:rPr lang="en-US" sz="1400" kern="1200" dirty="0" err="1">
                          <a:solidFill>
                            <a:schemeClr val="tx1"/>
                          </a:solidFill>
                          <a:effectLst/>
                          <a:latin typeface="Times New Roman"/>
                          <a:ea typeface="+mn-ea"/>
                          <a:cs typeface="+mn-cs"/>
                        </a:rPr>
                        <a:t>eg</a:t>
                      </a:r>
                      <a:r>
                        <a:rPr lang="en-US" sz="1400" kern="1200" dirty="0">
                          <a:solidFill>
                            <a:schemeClr val="tx1"/>
                          </a:solidFill>
                          <a:effectLst/>
                          <a:latin typeface="Times New Roman"/>
                          <a:ea typeface="+mn-ea"/>
                          <a:cs typeface="+mn-cs"/>
                        </a:rPr>
                        <a:t> wearing mask, keeping social distancing and hand hygiene?</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43475"/>
                  </a:ext>
                </a:extLst>
              </a:tr>
              <a:tr h="70183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How does the patient commute to and from work? Walking, private car, public transport or company arranged transport. Do they keep physical distancing and wearing masks?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0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564612"/>
                  </a:ext>
                </a:extLst>
              </a:tr>
            </a:tbl>
          </a:graphicData>
        </a:graphic>
      </p:graphicFrame>
      <p:sp>
        <p:nvSpPr>
          <p:cNvPr id="7" name="Rectangle 6">
            <a:extLst>
              <a:ext uri="{FF2B5EF4-FFF2-40B4-BE49-F238E27FC236}">
                <a16:creationId xmlns:a16="http://schemas.microsoft.com/office/drawing/2014/main" id="{51DC85D7-8F43-461B-A3F7-9326501B751E}"/>
              </a:ext>
            </a:extLst>
          </p:cNvPr>
          <p:cNvSpPr/>
          <p:nvPr/>
        </p:nvSpPr>
        <p:spPr>
          <a:xfrm>
            <a:off x="445326" y="469383"/>
            <a:ext cx="2410147"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COVID-19 Questions:</a:t>
            </a:r>
          </a:p>
        </p:txBody>
      </p:sp>
      <p:graphicFrame>
        <p:nvGraphicFramePr>
          <p:cNvPr id="8" name="Group 259">
            <a:extLst>
              <a:ext uri="{FF2B5EF4-FFF2-40B4-BE49-F238E27FC236}">
                <a16:creationId xmlns:a16="http://schemas.microsoft.com/office/drawing/2014/main" id="{D87A84EB-BF2B-468D-A900-1005E3F3AABE}"/>
              </a:ext>
            </a:extLst>
          </p:cNvPr>
          <p:cNvGraphicFramePr>
            <a:graphicFrameLocks noGrp="1"/>
          </p:cNvGraphicFramePr>
          <p:nvPr>
            <p:extLst>
              <p:ext uri="{D42A27DB-BD31-4B8C-83A1-F6EECF244321}">
                <p14:modId xmlns:p14="http://schemas.microsoft.com/office/powerpoint/2010/main" val="1452240047"/>
              </p:ext>
            </p:extLst>
          </p:nvPr>
        </p:nvGraphicFramePr>
        <p:xfrm>
          <a:off x="434162" y="4163206"/>
          <a:ext cx="11323675" cy="1493314"/>
        </p:xfrm>
        <a:graphic>
          <a:graphicData uri="http://schemas.openxmlformats.org/drawingml/2006/table">
            <a:tbl>
              <a:tblPr/>
              <a:tblGrid>
                <a:gridCol w="7009895">
                  <a:extLst>
                    <a:ext uri="{9D8B030D-6E8A-4147-A177-3AD203B41FA5}">
                      <a16:colId xmlns:a16="http://schemas.microsoft.com/office/drawing/2014/main" val="20000"/>
                    </a:ext>
                  </a:extLst>
                </a:gridCol>
                <a:gridCol w="4313780">
                  <a:extLst>
                    <a:ext uri="{9D8B030D-6E8A-4147-A177-3AD203B41FA5}">
                      <a16:colId xmlns:a16="http://schemas.microsoft.com/office/drawing/2014/main" val="20002"/>
                    </a:ext>
                  </a:extLst>
                </a:gridCol>
              </a:tblGrid>
              <a:tr h="39441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Qs about household/family</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Comments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839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lvl="0"/>
                      <a:r>
                        <a:rPr lang="en-US" sz="1400" kern="1200" dirty="0">
                          <a:solidFill>
                            <a:schemeClr val="tx1"/>
                          </a:solidFill>
                          <a:effectLst/>
                          <a:latin typeface="Times New Roman"/>
                          <a:ea typeface="+mn-ea"/>
                          <a:cs typeface="+mn-cs"/>
                        </a:rPr>
                        <a:t>Is there anybody in the same family diagnosed with COVID-19?</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50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lvl="0"/>
                      <a:r>
                        <a:rPr lang="en-US" sz="1400" kern="1200" dirty="0">
                          <a:solidFill>
                            <a:schemeClr val="tx1"/>
                          </a:solidFill>
                          <a:effectLst/>
                          <a:latin typeface="Times New Roman"/>
                          <a:ea typeface="+mn-ea"/>
                          <a:cs typeface="+mn-cs"/>
                        </a:rPr>
                        <a:t>Has the patient been in close contact with a confirmed or suspected case? If yes when and for how long?</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050" kern="1200" dirty="0">
                        <a:solidFill>
                          <a:srgbClr val="000099"/>
                        </a:solidFill>
                        <a:latin typeface="+mj-lt"/>
                        <a:ea typeface="MS PGothic" pitchFamily="34" charset="-128"/>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197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59882" y="0"/>
            <a:ext cx="11932118"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5" name="Text Box 3">
            <a:extLst>
              <a:ext uri="{FF2B5EF4-FFF2-40B4-BE49-F238E27FC236}">
                <a16:creationId xmlns:a16="http://schemas.microsoft.com/office/drawing/2014/main" id="{79AFB1D8-8766-4D26-86E3-65C711281506}"/>
              </a:ext>
            </a:extLst>
          </p:cNvPr>
          <p:cNvSpPr txBox="1">
            <a:spLocks noChangeArrowheads="1"/>
          </p:cNvSpPr>
          <p:nvPr/>
        </p:nvSpPr>
        <p:spPr bwMode="auto">
          <a:xfrm>
            <a:off x="559864" y="764704"/>
            <a:ext cx="8358246" cy="457200"/>
          </a:xfrm>
          <a:prstGeom prst="rect">
            <a:avLst/>
          </a:prstGeom>
          <a:noFill/>
          <a:ln w="12700">
            <a:noFill/>
            <a:miter lim="800000"/>
            <a:headEnd/>
            <a:tailEnd/>
          </a:ln>
        </p:spPr>
        <p:txBody>
          <a:bodyPr/>
          <a:lstStyle>
            <a:defPPr>
              <a:defRPr lang="en-US"/>
            </a:defPPr>
            <a:lvl1pPr>
              <a:defRPr b="1">
                <a:solidFill>
                  <a:srgbClr val="0033CC"/>
                </a:solidFill>
                <a:latin typeface="Arial" charset="0"/>
                <a:cs typeface="Arial" charset="0"/>
              </a:defRPr>
            </a:lvl1pPr>
          </a:lstStyle>
          <a:p>
            <a:pPr eaLnBrk="0" fontAlgn="base" hangingPunct="0">
              <a:spcBef>
                <a:spcPct val="0"/>
              </a:spcBef>
              <a:spcAft>
                <a:spcPct val="0"/>
              </a:spcAft>
            </a:pPr>
            <a:r>
              <a:rPr lang="en-GB" sz="2000" dirty="0">
                <a:solidFill>
                  <a:schemeClr val="accent1"/>
                </a:solidFill>
                <a:latin typeface="Calibri" panose="020F0502020204030204" pitchFamily="34" charset="0"/>
                <a:ea typeface="MS PGothic" pitchFamily="34" charset="-128"/>
                <a:cs typeface="Calibri" panose="020F0502020204030204" pitchFamily="34" charset="0"/>
              </a:rPr>
              <a:t>Key investigation findings: (</a:t>
            </a:r>
            <a:r>
              <a:rPr lang="en-GB" sz="1600" b="0" i="1" dirty="0">
                <a:solidFill>
                  <a:schemeClr val="accent1"/>
                </a:solidFill>
                <a:latin typeface="Calibri" panose="020F0502020204030204" pitchFamily="34" charset="0"/>
                <a:ea typeface="MS PGothic" pitchFamily="34" charset="-128"/>
                <a:cs typeface="Calibri" panose="020F0502020204030204" pitchFamily="34" charset="0"/>
              </a:rPr>
              <a:t>List all the important findings</a:t>
            </a:r>
            <a:r>
              <a:rPr lang="en-GB" sz="2000" dirty="0">
                <a:solidFill>
                  <a:schemeClr val="accent1"/>
                </a:solidFill>
                <a:latin typeface="Calibri" panose="020F0502020204030204" pitchFamily="34" charset="0"/>
                <a:ea typeface="MS PGothic" pitchFamily="34" charset="-128"/>
                <a:cs typeface="Calibri" panose="020F0502020204030204" pitchFamily="34" charset="0"/>
              </a:rPr>
              <a:t>)</a:t>
            </a:r>
          </a:p>
        </p:txBody>
      </p:sp>
      <p:graphicFrame>
        <p:nvGraphicFramePr>
          <p:cNvPr id="7" name="Group 259">
            <a:extLst>
              <a:ext uri="{FF2B5EF4-FFF2-40B4-BE49-F238E27FC236}">
                <a16:creationId xmlns:a16="http://schemas.microsoft.com/office/drawing/2014/main" id="{C80FDD26-096A-4D67-AF8B-59E90E1ABF4A}"/>
              </a:ext>
            </a:extLst>
          </p:cNvPr>
          <p:cNvGraphicFramePr>
            <a:graphicFrameLocks noGrp="1"/>
          </p:cNvGraphicFramePr>
          <p:nvPr>
            <p:extLst>
              <p:ext uri="{D42A27DB-BD31-4B8C-83A1-F6EECF244321}">
                <p14:modId xmlns:p14="http://schemas.microsoft.com/office/powerpoint/2010/main" val="890533820"/>
              </p:ext>
            </p:extLst>
          </p:nvPr>
        </p:nvGraphicFramePr>
        <p:xfrm>
          <a:off x="559864" y="1187504"/>
          <a:ext cx="11178480" cy="4232326"/>
        </p:xfrm>
        <a:graphic>
          <a:graphicData uri="http://schemas.openxmlformats.org/drawingml/2006/table">
            <a:tbl>
              <a:tblPr/>
              <a:tblGrid>
                <a:gridCol w="899102">
                  <a:extLst>
                    <a:ext uri="{9D8B030D-6E8A-4147-A177-3AD203B41FA5}">
                      <a16:colId xmlns:a16="http://schemas.microsoft.com/office/drawing/2014/main" val="20000"/>
                    </a:ext>
                  </a:extLst>
                </a:gridCol>
                <a:gridCol w="10279378">
                  <a:extLst>
                    <a:ext uri="{9D8B030D-6E8A-4147-A177-3AD203B41FA5}">
                      <a16:colId xmlns:a16="http://schemas.microsoft.com/office/drawing/2014/main" val="20001"/>
                    </a:ext>
                  </a:extLst>
                </a:gridCol>
              </a:tblGrid>
              <a:tr h="37899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1</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50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2</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43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3</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430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4</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430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5</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384229"/>
                  </a:ext>
                </a:extLst>
              </a:tr>
              <a:tr h="64430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6</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3831291"/>
                  </a:ext>
                </a:extLst>
              </a:tr>
              <a:tr h="64430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kern="1200" dirty="0">
                          <a:solidFill>
                            <a:schemeClr val="tx1"/>
                          </a:solidFill>
                          <a:effectLst/>
                          <a:latin typeface="Times New Roman"/>
                          <a:ea typeface="+mn-ea"/>
                          <a:cs typeface="+mn-cs"/>
                        </a:rPr>
                        <a:t>7</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585599"/>
                  </a:ext>
                </a:extLst>
              </a:tr>
            </a:tbl>
          </a:graphicData>
        </a:graphic>
      </p:graphicFrame>
    </p:spTree>
    <p:extLst>
      <p:ext uri="{BB962C8B-B14F-4D97-AF65-F5344CB8AC3E}">
        <p14:creationId xmlns:p14="http://schemas.microsoft.com/office/powerpoint/2010/main" val="335723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5CC91B-3FF9-4861-AE8F-1F6C08644762}"/>
              </a:ext>
            </a:extLst>
          </p:cNvPr>
          <p:cNvSpPr/>
          <p:nvPr/>
        </p:nvSpPr>
        <p:spPr>
          <a:xfrm>
            <a:off x="3048000" y="199783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71159-5E70-4638-A673-EC0E85FAAB7B}"/>
              </a:ext>
            </a:extLst>
          </p:cNvPr>
          <p:cNvSpPr>
            <a:spLocks noGrp="1"/>
          </p:cNvSpPr>
          <p:nvPr>
            <p:ph type="title"/>
          </p:nvPr>
        </p:nvSpPr>
        <p:spPr>
          <a:xfrm>
            <a:off x="202132" y="1072"/>
            <a:ext cx="11989865" cy="541527"/>
          </a:xfrm>
          <a:solidFill>
            <a:srgbClr val="FFCB25"/>
          </a:solidFill>
        </p:spPr>
        <p:txBody>
          <a:bodyPr>
            <a:normAutofit/>
          </a:bodyPr>
          <a:lstStyle/>
          <a:p>
            <a:pPr algn="ctr"/>
            <a:r>
              <a:rPr lang="en-US" sz="3200" dirty="0">
                <a:solidFill>
                  <a:srgbClr val="00B050"/>
                </a:solidFill>
                <a:latin typeface="Calibri" panose="020F0502020204030204" pitchFamily="34" charset="0"/>
              </a:rPr>
              <a:t>Process Flow For Incident Investigations</a:t>
            </a:r>
            <a:endParaRPr lang="en-US" sz="3200" dirty="0">
              <a:solidFill>
                <a:srgbClr val="00B050"/>
              </a:solidFill>
            </a:endParaRPr>
          </a:p>
        </p:txBody>
      </p:sp>
      <p:pic>
        <p:nvPicPr>
          <p:cNvPr id="6" name="Content Placeholder 5">
            <a:extLst>
              <a:ext uri="{FF2B5EF4-FFF2-40B4-BE49-F238E27FC236}">
                <a16:creationId xmlns:a16="http://schemas.microsoft.com/office/drawing/2014/main" id="{280FEE1E-DC67-40C4-84AC-51EB720C2CB9}"/>
              </a:ext>
            </a:extLst>
          </p:cNvPr>
          <p:cNvPicPr>
            <a:picLocks noGrp="1" noChangeAspect="1"/>
          </p:cNvPicPr>
          <p:nvPr>
            <p:ph idx="1"/>
          </p:nvPr>
        </p:nvPicPr>
        <p:blipFill>
          <a:blip r:embed="rId2"/>
          <a:stretch>
            <a:fillRect/>
          </a:stretch>
        </p:blipFill>
        <p:spPr>
          <a:xfrm>
            <a:off x="4253365" y="3166134"/>
            <a:ext cx="85351" cy="310923"/>
          </a:xfrm>
          <a:prstGeom prst="rect">
            <a:avLst/>
          </a:prstGeom>
        </p:spPr>
      </p:pic>
      <p:sp>
        <p:nvSpPr>
          <p:cNvPr id="9" name="Footer Placeholder 2">
            <a:extLst>
              <a:ext uri="{FF2B5EF4-FFF2-40B4-BE49-F238E27FC236}">
                <a16:creationId xmlns:a16="http://schemas.microsoft.com/office/drawing/2014/main" id="{8984FEE8-A503-4CD2-AB2C-5842577C1145}"/>
              </a:ext>
            </a:extLst>
          </p:cNvPr>
          <p:cNvSpPr txBox="1">
            <a:spLocks/>
          </p:cNvSpPr>
          <p:nvPr/>
        </p:nvSpPr>
        <p:spPr bwMode="auto">
          <a:xfrm>
            <a:off x="2675791" y="6531586"/>
            <a:ext cx="5588977"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Confidential - Not to be shared outside of PDO/PDO contractors </a:t>
            </a:r>
          </a:p>
        </p:txBody>
      </p:sp>
      <p:grpSp>
        <p:nvGrpSpPr>
          <p:cNvPr id="10" name="Group 9">
            <a:extLst>
              <a:ext uri="{FF2B5EF4-FFF2-40B4-BE49-F238E27FC236}">
                <a16:creationId xmlns:a16="http://schemas.microsoft.com/office/drawing/2014/main" id="{3F048923-7B05-4230-9DBB-761FA0AD0317}"/>
              </a:ext>
            </a:extLst>
          </p:cNvPr>
          <p:cNvGrpSpPr/>
          <p:nvPr/>
        </p:nvGrpSpPr>
        <p:grpSpPr>
          <a:xfrm>
            <a:off x="413238" y="3144013"/>
            <a:ext cx="11166851" cy="304800"/>
            <a:chOff x="137160" y="1969379"/>
            <a:chExt cx="8854440" cy="304800"/>
          </a:xfrm>
        </p:grpSpPr>
        <p:cxnSp>
          <p:nvCxnSpPr>
            <p:cNvPr id="11" name="dash  4">
              <a:extLst>
                <a:ext uri="{FF2B5EF4-FFF2-40B4-BE49-F238E27FC236}">
                  <a16:creationId xmlns:a16="http://schemas.microsoft.com/office/drawing/2014/main" id="{9A608AF2-1C63-4C8E-A136-DC94E95F066B}"/>
                </a:ext>
              </a:extLst>
            </p:cNvPr>
            <p:cNvCxnSpPr/>
            <p:nvPr/>
          </p:nvCxnSpPr>
          <p:spPr>
            <a:xfrm>
              <a:off x="137160" y="2114835"/>
              <a:ext cx="8549640" cy="0"/>
            </a:xfrm>
            <a:prstGeom prst="line">
              <a:avLst/>
            </a:prstGeom>
            <a:noFill/>
            <a:ln w="12700" cap="flat" cmpd="sng" algn="ctr">
              <a:solidFill>
                <a:sysClr val="windowText" lastClr="000000">
                  <a:lumMod val="50000"/>
                  <a:lumOff val="50000"/>
                </a:sysClr>
              </a:solidFill>
              <a:prstDash val="solid"/>
            </a:ln>
            <a:effectLst/>
          </p:spPr>
        </p:cxnSp>
        <p:cxnSp>
          <p:nvCxnSpPr>
            <p:cNvPr id="12" name="dash  5">
              <a:extLst>
                <a:ext uri="{FF2B5EF4-FFF2-40B4-BE49-F238E27FC236}">
                  <a16:creationId xmlns:a16="http://schemas.microsoft.com/office/drawing/2014/main" id="{699A6D58-BF97-4010-8A63-DACBD0A1D611}"/>
                </a:ext>
              </a:extLst>
            </p:cNvPr>
            <p:cNvCxnSpPr/>
            <p:nvPr/>
          </p:nvCxnSpPr>
          <p:spPr>
            <a:xfrm>
              <a:off x="767102" y="2024576"/>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16" name="dash 10">
              <a:extLst>
                <a:ext uri="{FF2B5EF4-FFF2-40B4-BE49-F238E27FC236}">
                  <a16:creationId xmlns:a16="http://schemas.microsoft.com/office/drawing/2014/main" id="{82FDAE3F-C08B-4BF1-B7E4-20D6AD5A3145}"/>
                </a:ext>
              </a:extLst>
            </p:cNvPr>
            <p:cNvCxnSpPr>
              <a:cxnSpLocks/>
            </p:cNvCxnSpPr>
            <p:nvPr/>
          </p:nvCxnSpPr>
          <p:spPr>
            <a:xfrm>
              <a:off x="1107278" y="2058194"/>
              <a:ext cx="0" cy="161759"/>
            </a:xfrm>
            <a:prstGeom prst="line">
              <a:avLst/>
            </a:prstGeom>
            <a:noFill/>
            <a:ln w="3175" cap="flat" cmpd="sng" algn="ctr">
              <a:solidFill>
                <a:sysClr val="windowText" lastClr="000000">
                  <a:lumMod val="50000"/>
                  <a:lumOff val="50000"/>
                </a:sysClr>
              </a:solidFill>
              <a:prstDash val="solid"/>
            </a:ln>
            <a:effectLst/>
          </p:spPr>
        </p:cxnSp>
        <p:cxnSp>
          <p:nvCxnSpPr>
            <p:cNvPr id="18" name="Cdash 16">
              <a:extLst>
                <a:ext uri="{FF2B5EF4-FFF2-40B4-BE49-F238E27FC236}">
                  <a16:creationId xmlns:a16="http://schemas.microsoft.com/office/drawing/2014/main" id="{7E118EB0-9335-4F17-B8AB-116F0CDE1BB2}"/>
                </a:ext>
              </a:extLst>
            </p:cNvPr>
            <p:cNvCxnSpPr>
              <a:cxnSpLocks/>
            </p:cNvCxnSpPr>
            <p:nvPr/>
          </p:nvCxnSpPr>
          <p:spPr>
            <a:xfrm>
              <a:off x="1490535" y="2024575"/>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2" name="dash  21">
              <a:extLst>
                <a:ext uri="{FF2B5EF4-FFF2-40B4-BE49-F238E27FC236}">
                  <a16:creationId xmlns:a16="http://schemas.microsoft.com/office/drawing/2014/main" id="{AB74D58A-E384-4A6A-AD48-027FE200C568}"/>
                </a:ext>
              </a:extLst>
            </p:cNvPr>
            <p:cNvCxnSpPr/>
            <p:nvPr/>
          </p:nvCxnSpPr>
          <p:spPr>
            <a:xfrm>
              <a:off x="4014040" y="2012104"/>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5" name="dash  25">
              <a:extLst>
                <a:ext uri="{FF2B5EF4-FFF2-40B4-BE49-F238E27FC236}">
                  <a16:creationId xmlns:a16="http://schemas.microsoft.com/office/drawing/2014/main" id="{9C261FB1-C8F6-4BA4-8CBC-CA915B98A7D2}"/>
                </a:ext>
              </a:extLst>
            </p:cNvPr>
            <p:cNvCxnSpPr>
              <a:cxnSpLocks/>
            </p:cNvCxnSpPr>
            <p:nvPr/>
          </p:nvCxnSpPr>
          <p:spPr>
            <a:xfrm>
              <a:off x="1923275" y="2051630"/>
              <a:ext cx="0" cy="168323"/>
            </a:xfrm>
            <a:prstGeom prst="line">
              <a:avLst/>
            </a:prstGeom>
            <a:noFill/>
            <a:ln w="3175" cap="flat" cmpd="sng" algn="ctr">
              <a:solidFill>
                <a:sysClr val="windowText" lastClr="000000">
                  <a:lumMod val="50000"/>
                  <a:lumOff val="50000"/>
                </a:sysClr>
              </a:solidFill>
              <a:prstDash val="solid"/>
            </a:ln>
            <a:effectLst/>
          </p:spPr>
        </p:cxnSp>
        <p:cxnSp>
          <p:nvCxnSpPr>
            <p:cNvPr id="26" name="dash 26">
              <a:extLst>
                <a:ext uri="{FF2B5EF4-FFF2-40B4-BE49-F238E27FC236}">
                  <a16:creationId xmlns:a16="http://schemas.microsoft.com/office/drawing/2014/main" id="{44D83D66-6B39-4F1E-9DE6-51E6366224D3}"/>
                </a:ext>
              </a:extLst>
            </p:cNvPr>
            <p:cNvCxnSpPr/>
            <p:nvPr/>
          </p:nvCxnSpPr>
          <p:spPr>
            <a:xfrm>
              <a:off x="7573144" y="2014231"/>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7" name="dash  43">
              <a:extLst>
                <a:ext uri="{FF2B5EF4-FFF2-40B4-BE49-F238E27FC236}">
                  <a16:creationId xmlns:a16="http://schemas.microsoft.com/office/drawing/2014/main" id="{A639E7C7-C22F-4D9D-9E8E-2913FF1D90F3}"/>
                </a:ext>
              </a:extLst>
            </p:cNvPr>
            <p:cNvCxnSpPr>
              <a:cxnSpLocks/>
            </p:cNvCxnSpPr>
            <p:nvPr/>
          </p:nvCxnSpPr>
          <p:spPr>
            <a:xfrm>
              <a:off x="2783828" y="2041919"/>
              <a:ext cx="0" cy="178034"/>
            </a:xfrm>
            <a:prstGeom prst="line">
              <a:avLst/>
            </a:prstGeom>
            <a:noFill/>
            <a:ln w="3175" cap="flat" cmpd="sng" algn="ctr">
              <a:solidFill>
                <a:sysClr val="windowText" lastClr="000000">
                  <a:lumMod val="50000"/>
                  <a:lumOff val="50000"/>
                </a:sysClr>
              </a:solidFill>
              <a:prstDash val="solid"/>
            </a:ln>
            <a:effectLst/>
          </p:spPr>
        </p:cxnSp>
        <p:cxnSp>
          <p:nvCxnSpPr>
            <p:cNvPr id="28" name="dash  44">
              <a:extLst>
                <a:ext uri="{FF2B5EF4-FFF2-40B4-BE49-F238E27FC236}">
                  <a16:creationId xmlns:a16="http://schemas.microsoft.com/office/drawing/2014/main" id="{2F2363C1-9957-4871-883E-D419B7026CDF}"/>
                </a:ext>
              </a:extLst>
            </p:cNvPr>
            <p:cNvCxnSpPr/>
            <p:nvPr/>
          </p:nvCxnSpPr>
          <p:spPr>
            <a:xfrm>
              <a:off x="3615529" y="2058194"/>
              <a:ext cx="0" cy="142192"/>
            </a:xfrm>
            <a:prstGeom prst="line">
              <a:avLst/>
            </a:prstGeom>
            <a:noFill/>
            <a:ln w="3175" cap="flat" cmpd="sng" algn="ctr">
              <a:solidFill>
                <a:sysClr val="windowText" lastClr="000000">
                  <a:lumMod val="50000"/>
                  <a:lumOff val="50000"/>
                </a:sysClr>
              </a:solidFill>
              <a:prstDash val="solid"/>
            </a:ln>
            <a:effectLst/>
          </p:spPr>
        </p:cxnSp>
        <p:cxnSp>
          <p:nvCxnSpPr>
            <p:cNvPr id="29" name="dash  46">
              <a:extLst>
                <a:ext uri="{FF2B5EF4-FFF2-40B4-BE49-F238E27FC236}">
                  <a16:creationId xmlns:a16="http://schemas.microsoft.com/office/drawing/2014/main" id="{F75E426D-0D57-4FFA-8A81-5654CDEC5AC6}"/>
                </a:ext>
              </a:extLst>
            </p:cNvPr>
            <p:cNvCxnSpPr/>
            <p:nvPr/>
          </p:nvCxnSpPr>
          <p:spPr>
            <a:xfrm>
              <a:off x="7176011" y="2057635"/>
              <a:ext cx="0" cy="142192"/>
            </a:xfrm>
            <a:prstGeom prst="line">
              <a:avLst/>
            </a:prstGeom>
            <a:noFill/>
            <a:ln w="3175" cap="flat" cmpd="sng" algn="ctr">
              <a:solidFill>
                <a:sysClr val="windowText" lastClr="000000">
                  <a:lumMod val="50000"/>
                  <a:lumOff val="50000"/>
                </a:sysClr>
              </a:solidFill>
              <a:prstDash val="solid"/>
            </a:ln>
            <a:effectLst/>
          </p:spPr>
        </p:cxnSp>
        <p:cxnSp>
          <p:nvCxnSpPr>
            <p:cNvPr id="30" name="dash 47">
              <a:extLst>
                <a:ext uri="{FF2B5EF4-FFF2-40B4-BE49-F238E27FC236}">
                  <a16:creationId xmlns:a16="http://schemas.microsoft.com/office/drawing/2014/main" id="{D798080D-69E8-4630-B445-1C74E3C5F113}"/>
                </a:ext>
              </a:extLst>
            </p:cNvPr>
            <p:cNvCxnSpPr/>
            <p:nvPr/>
          </p:nvCxnSpPr>
          <p:spPr>
            <a:xfrm>
              <a:off x="8374380" y="2025593"/>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31" name="dash 48">
              <a:extLst>
                <a:ext uri="{FF2B5EF4-FFF2-40B4-BE49-F238E27FC236}">
                  <a16:creationId xmlns:a16="http://schemas.microsoft.com/office/drawing/2014/main" id="{4A6FD1BB-05B6-4959-A5A8-BEB8EB342237}"/>
                </a:ext>
              </a:extLst>
            </p:cNvPr>
            <p:cNvCxnSpPr>
              <a:cxnSpLocks/>
            </p:cNvCxnSpPr>
            <p:nvPr/>
          </p:nvCxnSpPr>
          <p:spPr>
            <a:xfrm>
              <a:off x="7981851" y="2049255"/>
              <a:ext cx="0" cy="170698"/>
            </a:xfrm>
            <a:prstGeom prst="line">
              <a:avLst/>
            </a:prstGeom>
            <a:noFill/>
            <a:ln w="3175" cap="flat" cmpd="sng" algn="ctr">
              <a:solidFill>
                <a:sysClr val="windowText" lastClr="000000">
                  <a:lumMod val="50000"/>
                  <a:lumOff val="50000"/>
                </a:sysClr>
              </a:solidFill>
              <a:prstDash val="solid"/>
            </a:ln>
            <a:effectLst/>
          </p:spPr>
        </p:cxnSp>
        <p:grpSp>
          <p:nvGrpSpPr>
            <p:cNvPr id="32" name="Grupare 52">
              <a:extLst>
                <a:ext uri="{FF2B5EF4-FFF2-40B4-BE49-F238E27FC236}">
                  <a16:creationId xmlns:a16="http://schemas.microsoft.com/office/drawing/2014/main" id="{E2450567-C497-4E8E-96B9-EF0F164A21D4}"/>
                </a:ext>
              </a:extLst>
            </p:cNvPr>
            <p:cNvGrpSpPr/>
            <p:nvPr/>
          </p:nvGrpSpPr>
          <p:grpSpPr>
            <a:xfrm>
              <a:off x="137160" y="1969379"/>
              <a:ext cx="304800" cy="304800"/>
              <a:chOff x="137160" y="2343150"/>
              <a:chExt cx="304800" cy="304800"/>
            </a:xfrm>
          </p:grpSpPr>
          <p:sp>
            <p:nvSpPr>
              <p:cNvPr id="36" name="Oval 35">
                <a:extLst>
                  <a:ext uri="{FF2B5EF4-FFF2-40B4-BE49-F238E27FC236}">
                    <a16:creationId xmlns:a16="http://schemas.microsoft.com/office/drawing/2014/main" id="{5B31C160-2D11-408D-898C-C6F5486CF91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7" name="Oval 36">
                <a:extLst>
                  <a:ext uri="{FF2B5EF4-FFF2-40B4-BE49-F238E27FC236}">
                    <a16:creationId xmlns:a16="http://schemas.microsoft.com/office/drawing/2014/main" id="{8C1B27C7-5CFE-43B4-BE65-D764663BA363}"/>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nvGrpSpPr>
            <p:cNvPr id="33" name="Grupare 53">
              <a:extLst>
                <a:ext uri="{FF2B5EF4-FFF2-40B4-BE49-F238E27FC236}">
                  <a16:creationId xmlns:a16="http://schemas.microsoft.com/office/drawing/2014/main" id="{7B4A07C3-E533-4D3A-9F79-23637205D759}"/>
                </a:ext>
              </a:extLst>
            </p:cNvPr>
            <p:cNvGrpSpPr/>
            <p:nvPr/>
          </p:nvGrpSpPr>
          <p:grpSpPr>
            <a:xfrm>
              <a:off x="8686800" y="1969379"/>
              <a:ext cx="304800" cy="304800"/>
              <a:chOff x="137160" y="2343150"/>
              <a:chExt cx="304800" cy="304800"/>
            </a:xfrm>
          </p:grpSpPr>
          <p:sp>
            <p:nvSpPr>
              <p:cNvPr id="34" name="Oval 33">
                <a:extLst>
                  <a:ext uri="{FF2B5EF4-FFF2-40B4-BE49-F238E27FC236}">
                    <a16:creationId xmlns:a16="http://schemas.microsoft.com/office/drawing/2014/main" id="{BF430F10-ADCB-4F36-B346-B3396195255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5" name="Oval 34">
                <a:extLst>
                  <a:ext uri="{FF2B5EF4-FFF2-40B4-BE49-F238E27FC236}">
                    <a16:creationId xmlns:a16="http://schemas.microsoft.com/office/drawing/2014/main" id="{3B8CFAAC-0E44-4F0E-A1F9-B4CE2852B544}"/>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pic>
        <p:nvPicPr>
          <p:cNvPr id="4" name="Picture 3">
            <a:extLst>
              <a:ext uri="{FF2B5EF4-FFF2-40B4-BE49-F238E27FC236}">
                <a16:creationId xmlns:a16="http://schemas.microsoft.com/office/drawing/2014/main" id="{BAF5ECD7-06C3-4C53-B4A5-CD244E892C0C}"/>
              </a:ext>
            </a:extLst>
          </p:cNvPr>
          <p:cNvPicPr>
            <a:picLocks noChangeAspect="1"/>
          </p:cNvPicPr>
          <p:nvPr/>
        </p:nvPicPr>
        <p:blipFill>
          <a:blip r:embed="rId2"/>
          <a:stretch>
            <a:fillRect/>
          </a:stretch>
        </p:blipFill>
        <p:spPr>
          <a:xfrm>
            <a:off x="3213442" y="3158247"/>
            <a:ext cx="85351" cy="310923"/>
          </a:xfrm>
          <a:prstGeom prst="rect">
            <a:avLst/>
          </a:prstGeom>
        </p:spPr>
      </p:pic>
      <p:pic>
        <p:nvPicPr>
          <p:cNvPr id="38" name="Picture 37">
            <a:extLst>
              <a:ext uri="{FF2B5EF4-FFF2-40B4-BE49-F238E27FC236}">
                <a16:creationId xmlns:a16="http://schemas.microsoft.com/office/drawing/2014/main" id="{AE4061D2-C8F1-4250-937A-7A1353965735}"/>
              </a:ext>
            </a:extLst>
          </p:cNvPr>
          <p:cNvPicPr>
            <a:picLocks noChangeAspect="1"/>
          </p:cNvPicPr>
          <p:nvPr/>
        </p:nvPicPr>
        <p:blipFill>
          <a:blip r:embed="rId2"/>
          <a:stretch>
            <a:fillRect/>
          </a:stretch>
        </p:blipFill>
        <p:spPr>
          <a:xfrm>
            <a:off x="6431709" y="3166135"/>
            <a:ext cx="85351" cy="310923"/>
          </a:xfrm>
          <a:prstGeom prst="rect">
            <a:avLst/>
          </a:prstGeom>
        </p:spPr>
      </p:pic>
      <p:pic>
        <p:nvPicPr>
          <p:cNvPr id="39" name="Picture 38">
            <a:extLst>
              <a:ext uri="{FF2B5EF4-FFF2-40B4-BE49-F238E27FC236}">
                <a16:creationId xmlns:a16="http://schemas.microsoft.com/office/drawing/2014/main" id="{53F7D35A-695A-443B-92C5-6290EC4274BF}"/>
              </a:ext>
            </a:extLst>
          </p:cNvPr>
          <p:cNvPicPr>
            <a:picLocks noChangeAspect="1"/>
          </p:cNvPicPr>
          <p:nvPr/>
        </p:nvPicPr>
        <p:blipFill>
          <a:blip r:embed="rId2"/>
          <a:stretch>
            <a:fillRect/>
          </a:stretch>
        </p:blipFill>
        <p:spPr>
          <a:xfrm>
            <a:off x="7559021" y="3166135"/>
            <a:ext cx="85351" cy="310923"/>
          </a:xfrm>
          <a:prstGeom prst="rect">
            <a:avLst/>
          </a:prstGeom>
        </p:spPr>
      </p:pic>
      <p:pic>
        <p:nvPicPr>
          <p:cNvPr id="58" name="Picture 57">
            <a:extLst>
              <a:ext uri="{FF2B5EF4-FFF2-40B4-BE49-F238E27FC236}">
                <a16:creationId xmlns:a16="http://schemas.microsoft.com/office/drawing/2014/main" id="{C9DE0A4F-F6E5-43C2-B74E-6AA8546AC4C4}"/>
              </a:ext>
            </a:extLst>
          </p:cNvPr>
          <p:cNvPicPr>
            <a:picLocks noChangeAspect="1"/>
          </p:cNvPicPr>
          <p:nvPr/>
        </p:nvPicPr>
        <p:blipFill>
          <a:blip r:embed="rId2"/>
          <a:stretch>
            <a:fillRect/>
          </a:stretch>
        </p:blipFill>
        <p:spPr>
          <a:xfrm>
            <a:off x="8693046" y="3166135"/>
            <a:ext cx="85351" cy="310923"/>
          </a:xfrm>
          <a:prstGeom prst="rect">
            <a:avLst/>
          </a:prstGeom>
        </p:spPr>
      </p:pic>
      <p:pic>
        <p:nvPicPr>
          <p:cNvPr id="64" name="Picture 63">
            <a:extLst>
              <a:ext uri="{FF2B5EF4-FFF2-40B4-BE49-F238E27FC236}">
                <a16:creationId xmlns:a16="http://schemas.microsoft.com/office/drawing/2014/main" id="{E159EECB-BF6D-4652-BBDF-97C5601C43F2}"/>
              </a:ext>
            </a:extLst>
          </p:cNvPr>
          <p:cNvPicPr>
            <a:picLocks noChangeAspect="1"/>
          </p:cNvPicPr>
          <p:nvPr/>
        </p:nvPicPr>
        <p:blipFill>
          <a:blip r:embed="rId3"/>
          <a:stretch>
            <a:fillRect/>
          </a:stretch>
        </p:blipFill>
        <p:spPr>
          <a:xfrm>
            <a:off x="5939605" y="3213262"/>
            <a:ext cx="6097" cy="152413"/>
          </a:xfrm>
          <a:prstGeom prst="rect">
            <a:avLst/>
          </a:prstGeom>
        </p:spPr>
      </p:pic>
      <p:pic>
        <p:nvPicPr>
          <p:cNvPr id="65" name="Picture 64">
            <a:extLst>
              <a:ext uri="{FF2B5EF4-FFF2-40B4-BE49-F238E27FC236}">
                <a16:creationId xmlns:a16="http://schemas.microsoft.com/office/drawing/2014/main" id="{C0503D4A-D25C-4DA3-90B0-ED8332688D8E}"/>
              </a:ext>
            </a:extLst>
          </p:cNvPr>
          <p:cNvPicPr>
            <a:picLocks noChangeAspect="1"/>
          </p:cNvPicPr>
          <p:nvPr/>
        </p:nvPicPr>
        <p:blipFill>
          <a:blip r:embed="rId3"/>
          <a:stretch>
            <a:fillRect/>
          </a:stretch>
        </p:blipFill>
        <p:spPr>
          <a:xfrm>
            <a:off x="7074812" y="3222607"/>
            <a:ext cx="6097" cy="152413"/>
          </a:xfrm>
          <a:prstGeom prst="rect">
            <a:avLst/>
          </a:prstGeom>
        </p:spPr>
      </p:pic>
      <p:pic>
        <p:nvPicPr>
          <p:cNvPr id="66" name="Picture 65">
            <a:extLst>
              <a:ext uri="{FF2B5EF4-FFF2-40B4-BE49-F238E27FC236}">
                <a16:creationId xmlns:a16="http://schemas.microsoft.com/office/drawing/2014/main" id="{CC34574F-288F-49B1-8BFF-3C0CD903AB79}"/>
              </a:ext>
            </a:extLst>
          </p:cNvPr>
          <p:cNvPicPr>
            <a:picLocks noChangeAspect="1"/>
          </p:cNvPicPr>
          <p:nvPr/>
        </p:nvPicPr>
        <p:blipFill>
          <a:blip r:embed="rId3"/>
          <a:stretch>
            <a:fillRect/>
          </a:stretch>
        </p:blipFill>
        <p:spPr>
          <a:xfrm>
            <a:off x="8177504" y="3213261"/>
            <a:ext cx="6097" cy="152413"/>
          </a:xfrm>
          <a:prstGeom prst="rect">
            <a:avLst/>
          </a:prstGeom>
        </p:spPr>
      </p:pic>
      <p:grpSp>
        <p:nvGrpSpPr>
          <p:cNvPr id="68" name="Grupare 63">
            <a:extLst>
              <a:ext uri="{FF2B5EF4-FFF2-40B4-BE49-F238E27FC236}">
                <a16:creationId xmlns:a16="http://schemas.microsoft.com/office/drawing/2014/main" id="{E9232166-417D-429D-9A91-F71518A53664}"/>
              </a:ext>
            </a:extLst>
          </p:cNvPr>
          <p:cNvGrpSpPr/>
          <p:nvPr/>
        </p:nvGrpSpPr>
        <p:grpSpPr>
          <a:xfrm>
            <a:off x="553918" y="1436122"/>
            <a:ext cx="1290217" cy="1777140"/>
            <a:chOff x="1944395" y="3105150"/>
            <a:chExt cx="690141" cy="1050285"/>
          </a:xfrm>
        </p:grpSpPr>
        <p:sp>
          <p:nvSpPr>
            <p:cNvPr id="69" name="Freeform 6">
              <a:extLst>
                <a:ext uri="{FF2B5EF4-FFF2-40B4-BE49-F238E27FC236}">
                  <a16:creationId xmlns:a16="http://schemas.microsoft.com/office/drawing/2014/main" id="{DA82FF35-781A-4D56-95E3-2A1E499EE6D2}"/>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0" name="Oval 69">
              <a:extLst>
                <a:ext uri="{FF2B5EF4-FFF2-40B4-BE49-F238E27FC236}">
                  <a16:creationId xmlns:a16="http://schemas.microsoft.com/office/drawing/2014/main" id="{9B36B047-CCFB-4AEC-8698-16BC88470835}"/>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1" name="TextBox 70">
            <a:extLst>
              <a:ext uri="{FF2B5EF4-FFF2-40B4-BE49-F238E27FC236}">
                <a16:creationId xmlns:a16="http://schemas.microsoft.com/office/drawing/2014/main" id="{FF6CDD88-FDA8-4B76-812F-2F75C61F2D2E}"/>
              </a:ext>
            </a:extLst>
          </p:cNvPr>
          <p:cNvSpPr txBox="1"/>
          <p:nvPr/>
        </p:nvSpPr>
        <p:spPr>
          <a:xfrm>
            <a:off x="701539" y="1867297"/>
            <a:ext cx="113012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Notification</a:t>
            </a:r>
          </a:p>
        </p:txBody>
      </p:sp>
      <p:sp>
        <p:nvSpPr>
          <p:cNvPr id="72" name="TextBox 71">
            <a:extLst>
              <a:ext uri="{FF2B5EF4-FFF2-40B4-BE49-F238E27FC236}">
                <a16:creationId xmlns:a16="http://schemas.microsoft.com/office/drawing/2014/main" id="{7B9F502C-714F-4021-8E19-BBC5B174842A}"/>
              </a:ext>
            </a:extLst>
          </p:cNvPr>
          <p:cNvSpPr txBox="1"/>
          <p:nvPr/>
        </p:nvSpPr>
        <p:spPr>
          <a:xfrm>
            <a:off x="1199488" y="3464711"/>
            <a:ext cx="848661"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Hours</a:t>
            </a:r>
          </a:p>
        </p:txBody>
      </p:sp>
      <p:grpSp>
        <p:nvGrpSpPr>
          <p:cNvPr id="73" name="Grupare 65">
            <a:extLst>
              <a:ext uri="{FF2B5EF4-FFF2-40B4-BE49-F238E27FC236}">
                <a16:creationId xmlns:a16="http://schemas.microsoft.com/office/drawing/2014/main" id="{30B825E2-F598-4DC6-B173-D21D7C48BADF}"/>
              </a:ext>
            </a:extLst>
          </p:cNvPr>
          <p:cNvGrpSpPr/>
          <p:nvPr/>
        </p:nvGrpSpPr>
        <p:grpSpPr>
          <a:xfrm flipV="1">
            <a:off x="1518512" y="3379728"/>
            <a:ext cx="1190632" cy="1870003"/>
            <a:chOff x="1944395" y="3105150"/>
            <a:chExt cx="690141" cy="1050285"/>
          </a:xfrm>
        </p:grpSpPr>
        <p:sp>
          <p:nvSpPr>
            <p:cNvPr id="74" name="Freeform 6">
              <a:extLst>
                <a:ext uri="{FF2B5EF4-FFF2-40B4-BE49-F238E27FC236}">
                  <a16:creationId xmlns:a16="http://schemas.microsoft.com/office/drawing/2014/main" id="{043128A7-2729-45F3-BB0D-AAB7BCBCFA6F}"/>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5" name="Oval 74">
              <a:extLst>
                <a:ext uri="{FF2B5EF4-FFF2-40B4-BE49-F238E27FC236}">
                  <a16:creationId xmlns:a16="http://schemas.microsoft.com/office/drawing/2014/main" id="{57385157-01E8-4960-901C-DDA2A6AD6D08}"/>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6" name="TextBox 75">
            <a:extLst>
              <a:ext uri="{FF2B5EF4-FFF2-40B4-BE49-F238E27FC236}">
                <a16:creationId xmlns:a16="http://schemas.microsoft.com/office/drawing/2014/main" id="{B24E889C-FB00-4E71-B204-906F5541BB7C}"/>
              </a:ext>
            </a:extLst>
          </p:cNvPr>
          <p:cNvSpPr txBox="1"/>
          <p:nvPr/>
        </p:nvSpPr>
        <p:spPr>
          <a:xfrm>
            <a:off x="1718687" y="4242578"/>
            <a:ext cx="947125" cy="523220"/>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Kick off meeting</a:t>
            </a:r>
          </a:p>
        </p:txBody>
      </p:sp>
      <p:sp>
        <p:nvSpPr>
          <p:cNvPr id="77" name="TextBox 76">
            <a:extLst>
              <a:ext uri="{FF2B5EF4-FFF2-40B4-BE49-F238E27FC236}">
                <a16:creationId xmlns:a16="http://schemas.microsoft.com/office/drawing/2014/main" id="{F4D4FD11-476B-4BA9-BA9F-B3D5A6170502}"/>
              </a:ext>
            </a:extLst>
          </p:cNvPr>
          <p:cNvSpPr txBox="1"/>
          <p:nvPr/>
        </p:nvSpPr>
        <p:spPr>
          <a:xfrm>
            <a:off x="2184398" y="2845759"/>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Immediate</a:t>
            </a:r>
          </a:p>
        </p:txBody>
      </p:sp>
      <p:grpSp>
        <p:nvGrpSpPr>
          <p:cNvPr id="78" name="Grupare 63">
            <a:extLst>
              <a:ext uri="{FF2B5EF4-FFF2-40B4-BE49-F238E27FC236}">
                <a16:creationId xmlns:a16="http://schemas.microsoft.com/office/drawing/2014/main" id="{4FA18479-C454-42B3-9331-B229CCD760E3}"/>
              </a:ext>
            </a:extLst>
          </p:cNvPr>
          <p:cNvGrpSpPr/>
          <p:nvPr/>
        </p:nvGrpSpPr>
        <p:grpSpPr>
          <a:xfrm>
            <a:off x="2595462" y="1441939"/>
            <a:ext cx="1290217" cy="1821112"/>
            <a:chOff x="1944395" y="3105150"/>
            <a:chExt cx="690141" cy="1050285"/>
          </a:xfrm>
        </p:grpSpPr>
        <p:sp>
          <p:nvSpPr>
            <p:cNvPr id="79" name="Freeform 6">
              <a:extLst>
                <a:ext uri="{FF2B5EF4-FFF2-40B4-BE49-F238E27FC236}">
                  <a16:creationId xmlns:a16="http://schemas.microsoft.com/office/drawing/2014/main" id="{52F4B37C-2AF7-4447-94AB-6BFCDDEC9D3C}"/>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0" name="Oval 79">
              <a:extLst>
                <a:ext uri="{FF2B5EF4-FFF2-40B4-BE49-F238E27FC236}">
                  <a16:creationId xmlns:a16="http://schemas.microsoft.com/office/drawing/2014/main" id="{AC6E2FB0-2C96-4049-9D2C-01E5F8B2D68D}"/>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81" name="TextBox 80">
            <a:extLst>
              <a:ext uri="{FF2B5EF4-FFF2-40B4-BE49-F238E27FC236}">
                <a16:creationId xmlns:a16="http://schemas.microsoft.com/office/drawing/2014/main" id="{75DD4D2A-8B53-4812-80CD-084C60E2E79E}"/>
              </a:ext>
            </a:extLst>
          </p:cNvPr>
          <p:cNvSpPr txBox="1"/>
          <p:nvPr/>
        </p:nvSpPr>
        <p:spPr>
          <a:xfrm>
            <a:off x="2690041" y="1924962"/>
            <a:ext cx="119563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Investigation</a:t>
            </a:r>
          </a:p>
        </p:txBody>
      </p:sp>
      <p:sp>
        <p:nvSpPr>
          <p:cNvPr id="82" name="TextBox 81">
            <a:extLst>
              <a:ext uri="{FF2B5EF4-FFF2-40B4-BE49-F238E27FC236}">
                <a16:creationId xmlns:a16="http://schemas.microsoft.com/office/drawing/2014/main" id="{F36EF4C9-C080-4232-A5A3-C9C77B68EBA0}"/>
              </a:ext>
            </a:extLst>
          </p:cNvPr>
          <p:cNvSpPr txBox="1"/>
          <p:nvPr/>
        </p:nvSpPr>
        <p:spPr>
          <a:xfrm>
            <a:off x="3354517" y="3463843"/>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10 Days</a:t>
            </a:r>
          </a:p>
        </p:txBody>
      </p:sp>
      <p:grpSp>
        <p:nvGrpSpPr>
          <p:cNvPr id="83" name="Grupare 65">
            <a:extLst>
              <a:ext uri="{FF2B5EF4-FFF2-40B4-BE49-F238E27FC236}">
                <a16:creationId xmlns:a16="http://schemas.microsoft.com/office/drawing/2014/main" id="{5E935E97-F251-45CE-AFAF-0992D7348AE6}"/>
              </a:ext>
            </a:extLst>
          </p:cNvPr>
          <p:cNvGrpSpPr/>
          <p:nvPr/>
        </p:nvGrpSpPr>
        <p:grpSpPr>
          <a:xfrm flipV="1">
            <a:off x="3692803" y="3353323"/>
            <a:ext cx="1190632" cy="1977276"/>
            <a:chOff x="1944395" y="3105150"/>
            <a:chExt cx="690141" cy="1050285"/>
          </a:xfrm>
        </p:grpSpPr>
        <p:sp>
          <p:nvSpPr>
            <p:cNvPr id="84" name="Freeform 6">
              <a:extLst>
                <a:ext uri="{FF2B5EF4-FFF2-40B4-BE49-F238E27FC236}">
                  <a16:creationId xmlns:a16="http://schemas.microsoft.com/office/drawing/2014/main" id="{CFD16085-9459-48F3-BDBA-F8DB3492FD63}"/>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5" name="Oval 84">
              <a:extLst>
                <a:ext uri="{FF2B5EF4-FFF2-40B4-BE49-F238E27FC236}">
                  <a16:creationId xmlns:a16="http://schemas.microsoft.com/office/drawing/2014/main" id="{1731C32A-D40A-458F-8DB2-4688167ABE1A}"/>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6" name="Grupare 65">
            <a:extLst>
              <a:ext uri="{FF2B5EF4-FFF2-40B4-BE49-F238E27FC236}">
                <a16:creationId xmlns:a16="http://schemas.microsoft.com/office/drawing/2014/main" id="{D6E6E3B9-608A-4022-A769-142864A2FF6F}"/>
              </a:ext>
            </a:extLst>
          </p:cNvPr>
          <p:cNvGrpSpPr/>
          <p:nvPr/>
        </p:nvGrpSpPr>
        <p:grpSpPr>
          <a:xfrm flipV="1">
            <a:off x="8137514" y="3368400"/>
            <a:ext cx="1190632" cy="1905553"/>
            <a:chOff x="1944395" y="3105150"/>
            <a:chExt cx="690141" cy="1050285"/>
          </a:xfrm>
        </p:grpSpPr>
        <p:sp>
          <p:nvSpPr>
            <p:cNvPr id="87" name="Freeform 6">
              <a:extLst>
                <a:ext uri="{FF2B5EF4-FFF2-40B4-BE49-F238E27FC236}">
                  <a16:creationId xmlns:a16="http://schemas.microsoft.com/office/drawing/2014/main" id="{A5D713D1-D82C-48DD-861C-27F76C528D24}"/>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8" name="Oval 87">
              <a:extLst>
                <a:ext uri="{FF2B5EF4-FFF2-40B4-BE49-F238E27FC236}">
                  <a16:creationId xmlns:a16="http://schemas.microsoft.com/office/drawing/2014/main" id="{DEB89D4E-8CCF-4977-8752-4DDAC92AB3E7}"/>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9" name="Grupare 65">
            <a:extLst>
              <a:ext uri="{FF2B5EF4-FFF2-40B4-BE49-F238E27FC236}">
                <a16:creationId xmlns:a16="http://schemas.microsoft.com/office/drawing/2014/main" id="{CDCDB54A-823E-4663-81DF-74C4FABE7CC3}"/>
              </a:ext>
            </a:extLst>
          </p:cNvPr>
          <p:cNvGrpSpPr/>
          <p:nvPr/>
        </p:nvGrpSpPr>
        <p:grpSpPr>
          <a:xfrm flipV="1">
            <a:off x="5867611" y="3363567"/>
            <a:ext cx="1190632" cy="1967032"/>
            <a:chOff x="1944395" y="3105150"/>
            <a:chExt cx="690141" cy="1050285"/>
          </a:xfrm>
        </p:grpSpPr>
        <p:sp>
          <p:nvSpPr>
            <p:cNvPr id="90" name="Freeform 6">
              <a:extLst>
                <a:ext uri="{FF2B5EF4-FFF2-40B4-BE49-F238E27FC236}">
                  <a16:creationId xmlns:a16="http://schemas.microsoft.com/office/drawing/2014/main" id="{3465A201-DEEF-418C-B3B7-E22FCE59DDB5}"/>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1" name="Oval 90">
              <a:extLst>
                <a:ext uri="{FF2B5EF4-FFF2-40B4-BE49-F238E27FC236}">
                  <a16:creationId xmlns:a16="http://schemas.microsoft.com/office/drawing/2014/main" id="{11041129-8A6A-405B-BE0A-0AD05481A020}"/>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92" name="Grupare 65">
            <a:extLst>
              <a:ext uri="{FF2B5EF4-FFF2-40B4-BE49-F238E27FC236}">
                <a16:creationId xmlns:a16="http://schemas.microsoft.com/office/drawing/2014/main" id="{B281B23C-61A9-4339-A4E6-9BC7136DD51F}"/>
              </a:ext>
            </a:extLst>
          </p:cNvPr>
          <p:cNvGrpSpPr/>
          <p:nvPr/>
        </p:nvGrpSpPr>
        <p:grpSpPr>
          <a:xfrm flipV="1">
            <a:off x="10206361" y="3365673"/>
            <a:ext cx="1190632" cy="1908280"/>
            <a:chOff x="1944395" y="3105150"/>
            <a:chExt cx="690141" cy="1050285"/>
          </a:xfrm>
        </p:grpSpPr>
        <p:sp>
          <p:nvSpPr>
            <p:cNvPr id="93" name="Freeform 6">
              <a:extLst>
                <a:ext uri="{FF2B5EF4-FFF2-40B4-BE49-F238E27FC236}">
                  <a16:creationId xmlns:a16="http://schemas.microsoft.com/office/drawing/2014/main" id="{487655F5-D6D6-43AD-BF26-3ACEA4A69B5D}"/>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4" name="Oval 93">
              <a:extLst>
                <a:ext uri="{FF2B5EF4-FFF2-40B4-BE49-F238E27FC236}">
                  <a16:creationId xmlns:a16="http://schemas.microsoft.com/office/drawing/2014/main" id="{F00BCA58-1869-494A-847B-85432998FF82}"/>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pic>
        <p:nvPicPr>
          <p:cNvPr id="95" name="Picture 94">
            <a:extLst>
              <a:ext uri="{FF2B5EF4-FFF2-40B4-BE49-F238E27FC236}">
                <a16:creationId xmlns:a16="http://schemas.microsoft.com/office/drawing/2014/main" id="{030B86A6-1D7D-40D6-A32E-00F37A331819}"/>
              </a:ext>
            </a:extLst>
          </p:cNvPr>
          <p:cNvPicPr>
            <a:picLocks noChangeAspect="1"/>
          </p:cNvPicPr>
          <p:nvPr/>
        </p:nvPicPr>
        <p:blipFill>
          <a:blip r:embed="rId4"/>
          <a:stretch>
            <a:fillRect/>
          </a:stretch>
        </p:blipFill>
        <p:spPr>
          <a:xfrm>
            <a:off x="4726294" y="1527400"/>
            <a:ext cx="1627773" cy="1607537"/>
          </a:xfrm>
          <a:prstGeom prst="rect">
            <a:avLst/>
          </a:prstGeom>
        </p:spPr>
      </p:pic>
      <p:pic>
        <p:nvPicPr>
          <p:cNvPr id="97" name="Picture 96">
            <a:extLst>
              <a:ext uri="{FF2B5EF4-FFF2-40B4-BE49-F238E27FC236}">
                <a16:creationId xmlns:a16="http://schemas.microsoft.com/office/drawing/2014/main" id="{BF5805A8-5FA5-40DA-A2D4-46289E8E9B3F}"/>
              </a:ext>
            </a:extLst>
          </p:cNvPr>
          <p:cNvPicPr>
            <a:picLocks noChangeAspect="1"/>
          </p:cNvPicPr>
          <p:nvPr/>
        </p:nvPicPr>
        <p:blipFill>
          <a:blip r:embed="rId4"/>
          <a:stretch>
            <a:fillRect/>
          </a:stretch>
        </p:blipFill>
        <p:spPr>
          <a:xfrm>
            <a:off x="6995784" y="1537835"/>
            <a:ext cx="1627773" cy="1654552"/>
          </a:xfrm>
          <a:prstGeom prst="rect">
            <a:avLst/>
          </a:prstGeom>
        </p:spPr>
      </p:pic>
      <p:pic>
        <p:nvPicPr>
          <p:cNvPr id="98" name="Picture 97">
            <a:extLst>
              <a:ext uri="{FF2B5EF4-FFF2-40B4-BE49-F238E27FC236}">
                <a16:creationId xmlns:a16="http://schemas.microsoft.com/office/drawing/2014/main" id="{CF008731-C82A-4879-AFC1-19F4BD48E982}"/>
              </a:ext>
            </a:extLst>
          </p:cNvPr>
          <p:cNvPicPr>
            <a:picLocks noChangeAspect="1"/>
          </p:cNvPicPr>
          <p:nvPr/>
        </p:nvPicPr>
        <p:blipFill>
          <a:blip r:embed="rId4"/>
          <a:stretch>
            <a:fillRect/>
          </a:stretch>
        </p:blipFill>
        <p:spPr>
          <a:xfrm>
            <a:off x="9186388" y="1537835"/>
            <a:ext cx="1627773" cy="1656330"/>
          </a:xfrm>
          <a:prstGeom prst="rect">
            <a:avLst/>
          </a:prstGeom>
        </p:spPr>
      </p:pic>
      <p:sp>
        <p:nvSpPr>
          <p:cNvPr id="99" name="TextBox 98">
            <a:extLst>
              <a:ext uri="{FF2B5EF4-FFF2-40B4-BE49-F238E27FC236}">
                <a16:creationId xmlns:a16="http://schemas.microsoft.com/office/drawing/2014/main" id="{B9F244F5-1DD7-493A-96B6-82E257DC393C}"/>
              </a:ext>
            </a:extLst>
          </p:cNvPr>
          <p:cNvSpPr txBox="1"/>
          <p:nvPr/>
        </p:nvSpPr>
        <p:spPr>
          <a:xfrm>
            <a:off x="3754804" y="4305152"/>
            <a:ext cx="1000521"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a:t>
            </a:r>
            <a:r>
              <a:rPr lang="en-US" sz="1400" baseline="30000" dirty="0">
                <a:solidFill>
                  <a:srgbClr val="000000"/>
                </a:solidFill>
                <a:latin typeface="Times New Roman" pitchFamily="18" charset="0"/>
                <a:ea typeface="MS PGothic" pitchFamily="34" charset="-128"/>
              </a:rPr>
              <a:t>st</a:t>
            </a:r>
            <a:r>
              <a:rPr lang="en-US" sz="1400" dirty="0">
                <a:solidFill>
                  <a:srgbClr val="000000"/>
                </a:solidFill>
                <a:latin typeface="Times New Roman" pitchFamily="18" charset="0"/>
                <a:ea typeface="MS PGothic" pitchFamily="34" charset="-128"/>
              </a:rPr>
              <a:t> Draft Report</a:t>
            </a:r>
          </a:p>
        </p:txBody>
      </p:sp>
      <p:sp>
        <p:nvSpPr>
          <p:cNvPr id="100" name="TextBox 99">
            <a:extLst>
              <a:ext uri="{FF2B5EF4-FFF2-40B4-BE49-F238E27FC236}">
                <a16:creationId xmlns:a16="http://schemas.microsoft.com/office/drawing/2014/main" id="{06C149B4-7BE4-40B4-A35C-3690411CBA1A}"/>
              </a:ext>
            </a:extLst>
          </p:cNvPr>
          <p:cNvSpPr txBox="1"/>
          <p:nvPr/>
        </p:nvSpPr>
        <p:spPr>
          <a:xfrm>
            <a:off x="4361083" y="2864536"/>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21 Days</a:t>
            </a:r>
          </a:p>
        </p:txBody>
      </p:sp>
      <p:sp>
        <p:nvSpPr>
          <p:cNvPr id="101" name="TextBox 100">
            <a:extLst>
              <a:ext uri="{FF2B5EF4-FFF2-40B4-BE49-F238E27FC236}">
                <a16:creationId xmlns:a16="http://schemas.microsoft.com/office/drawing/2014/main" id="{5418E52D-89F6-47BD-AB63-30BDD62943A8}"/>
              </a:ext>
            </a:extLst>
          </p:cNvPr>
          <p:cNvSpPr txBox="1"/>
          <p:nvPr/>
        </p:nvSpPr>
        <p:spPr>
          <a:xfrm>
            <a:off x="5551123" y="3452064"/>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Days</a:t>
            </a:r>
          </a:p>
        </p:txBody>
      </p:sp>
      <p:sp>
        <p:nvSpPr>
          <p:cNvPr id="102" name="TextBox 101">
            <a:extLst>
              <a:ext uri="{FF2B5EF4-FFF2-40B4-BE49-F238E27FC236}">
                <a16:creationId xmlns:a16="http://schemas.microsoft.com/office/drawing/2014/main" id="{290476B6-5516-4F29-914E-B31E7797AE48}"/>
              </a:ext>
            </a:extLst>
          </p:cNvPr>
          <p:cNvSpPr txBox="1"/>
          <p:nvPr/>
        </p:nvSpPr>
        <p:spPr>
          <a:xfrm>
            <a:off x="6000730" y="4354058"/>
            <a:ext cx="924393"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MSE3 IRC</a:t>
            </a:r>
          </a:p>
        </p:txBody>
      </p:sp>
      <p:sp>
        <p:nvSpPr>
          <p:cNvPr id="103" name="TextBox 102">
            <a:extLst>
              <a:ext uri="{FF2B5EF4-FFF2-40B4-BE49-F238E27FC236}">
                <a16:creationId xmlns:a16="http://schemas.microsoft.com/office/drawing/2014/main" id="{800EBB45-684E-4BE2-87C6-D399054602B7}"/>
              </a:ext>
            </a:extLst>
          </p:cNvPr>
          <p:cNvSpPr txBox="1"/>
          <p:nvPr/>
        </p:nvSpPr>
        <p:spPr>
          <a:xfrm>
            <a:off x="4785211" y="1878755"/>
            <a:ext cx="1082400" cy="307777"/>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Final Draft</a:t>
            </a:r>
          </a:p>
        </p:txBody>
      </p:sp>
      <p:sp>
        <p:nvSpPr>
          <p:cNvPr id="104" name="TextBox 103">
            <a:extLst>
              <a:ext uri="{FF2B5EF4-FFF2-40B4-BE49-F238E27FC236}">
                <a16:creationId xmlns:a16="http://schemas.microsoft.com/office/drawing/2014/main" id="{74CB9B25-7D30-47FD-855B-28DFF518057A}"/>
              </a:ext>
            </a:extLst>
          </p:cNvPr>
          <p:cNvSpPr txBox="1"/>
          <p:nvPr/>
        </p:nvSpPr>
        <p:spPr>
          <a:xfrm>
            <a:off x="6608502" y="2864853"/>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48 Hours</a:t>
            </a:r>
          </a:p>
        </p:txBody>
      </p:sp>
      <p:sp>
        <p:nvSpPr>
          <p:cNvPr id="105" name="TextBox 104">
            <a:extLst>
              <a:ext uri="{FF2B5EF4-FFF2-40B4-BE49-F238E27FC236}">
                <a16:creationId xmlns:a16="http://schemas.microsoft.com/office/drawing/2014/main" id="{EA7B8E70-76A0-4E16-AB83-52E54EA19919}"/>
              </a:ext>
            </a:extLst>
          </p:cNvPr>
          <p:cNvSpPr txBox="1"/>
          <p:nvPr/>
        </p:nvSpPr>
        <p:spPr>
          <a:xfrm>
            <a:off x="7194682" y="1947078"/>
            <a:ext cx="808593"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QAQC</a:t>
            </a:r>
          </a:p>
        </p:txBody>
      </p:sp>
      <p:sp>
        <p:nvSpPr>
          <p:cNvPr id="106" name="TextBox 105">
            <a:extLst>
              <a:ext uri="{FF2B5EF4-FFF2-40B4-BE49-F238E27FC236}">
                <a16:creationId xmlns:a16="http://schemas.microsoft.com/office/drawing/2014/main" id="{FA787F24-3851-4BC3-A29C-D6A21F1C47FE}"/>
              </a:ext>
            </a:extLst>
          </p:cNvPr>
          <p:cNvSpPr txBox="1"/>
          <p:nvPr/>
        </p:nvSpPr>
        <p:spPr>
          <a:xfrm>
            <a:off x="9403046" y="1924962"/>
            <a:ext cx="957044"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MDIRC</a:t>
            </a:r>
          </a:p>
        </p:txBody>
      </p:sp>
      <p:sp>
        <p:nvSpPr>
          <p:cNvPr id="107" name="TextBox 106">
            <a:extLst>
              <a:ext uri="{FF2B5EF4-FFF2-40B4-BE49-F238E27FC236}">
                <a16:creationId xmlns:a16="http://schemas.microsoft.com/office/drawing/2014/main" id="{2F9356A9-9B47-45B8-BDF2-77C8E7FF5BBB}"/>
              </a:ext>
            </a:extLst>
          </p:cNvPr>
          <p:cNvSpPr txBox="1"/>
          <p:nvPr/>
        </p:nvSpPr>
        <p:spPr>
          <a:xfrm>
            <a:off x="8359668" y="4350082"/>
            <a:ext cx="820757"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Director IRC</a:t>
            </a:r>
          </a:p>
        </p:txBody>
      </p:sp>
      <p:sp>
        <p:nvSpPr>
          <p:cNvPr id="108" name="TextBox 107">
            <a:extLst>
              <a:ext uri="{FF2B5EF4-FFF2-40B4-BE49-F238E27FC236}">
                <a16:creationId xmlns:a16="http://schemas.microsoft.com/office/drawing/2014/main" id="{CA298CB6-585E-4094-AA96-16006D23788B}"/>
              </a:ext>
            </a:extLst>
          </p:cNvPr>
          <p:cNvSpPr txBox="1"/>
          <p:nvPr/>
        </p:nvSpPr>
        <p:spPr>
          <a:xfrm>
            <a:off x="8909148" y="2878961"/>
            <a:ext cx="82075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42 Days</a:t>
            </a:r>
          </a:p>
        </p:txBody>
      </p:sp>
      <p:sp>
        <p:nvSpPr>
          <p:cNvPr id="109" name="TextBox 108">
            <a:extLst>
              <a:ext uri="{FF2B5EF4-FFF2-40B4-BE49-F238E27FC236}">
                <a16:creationId xmlns:a16="http://schemas.microsoft.com/office/drawing/2014/main" id="{28FFBC06-857C-4CE0-AF21-74BD92E16FCE}"/>
              </a:ext>
            </a:extLst>
          </p:cNvPr>
          <p:cNvSpPr txBox="1"/>
          <p:nvPr/>
        </p:nvSpPr>
        <p:spPr>
          <a:xfrm>
            <a:off x="7811284" y="3402841"/>
            <a:ext cx="94754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30 Days</a:t>
            </a:r>
          </a:p>
        </p:txBody>
      </p:sp>
      <p:sp>
        <p:nvSpPr>
          <p:cNvPr id="110" name="TextBox 109">
            <a:extLst>
              <a:ext uri="{FF2B5EF4-FFF2-40B4-BE49-F238E27FC236}">
                <a16:creationId xmlns:a16="http://schemas.microsoft.com/office/drawing/2014/main" id="{3912871E-046E-4F3F-B163-846E47B230A4}"/>
              </a:ext>
            </a:extLst>
          </p:cNvPr>
          <p:cNvSpPr txBox="1"/>
          <p:nvPr/>
        </p:nvSpPr>
        <p:spPr>
          <a:xfrm>
            <a:off x="9944972" y="3379729"/>
            <a:ext cx="1119077"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5 Days</a:t>
            </a:r>
          </a:p>
        </p:txBody>
      </p:sp>
      <p:sp>
        <p:nvSpPr>
          <p:cNvPr id="111" name="TextBox 110">
            <a:extLst>
              <a:ext uri="{FF2B5EF4-FFF2-40B4-BE49-F238E27FC236}">
                <a16:creationId xmlns:a16="http://schemas.microsoft.com/office/drawing/2014/main" id="{DC308C0B-EFC2-49E2-B047-4DBDB089C44B}"/>
              </a:ext>
            </a:extLst>
          </p:cNvPr>
          <p:cNvSpPr txBox="1"/>
          <p:nvPr/>
        </p:nvSpPr>
        <p:spPr>
          <a:xfrm>
            <a:off x="10295709" y="4384933"/>
            <a:ext cx="1036903"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PIM Action upload</a:t>
            </a:r>
          </a:p>
        </p:txBody>
      </p:sp>
    </p:spTree>
    <p:extLst>
      <p:ext uri="{BB962C8B-B14F-4D97-AF65-F5344CB8AC3E}">
        <p14:creationId xmlns:p14="http://schemas.microsoft.com/office/powerpoint/2010/main" val="4598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79133" y="7158"/>
            <a:ext cx="11912867"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5" name="TextBox 4">
            <a:extLst>
              <a:ext uri="{FF2B5EF4-FFF2-40B4-BE49-F238E27FC236}">
                <a16:creationId xmlns:a16="http://schemas.microsoft.com/office/drawing/2014/main" id="{5691477B-6884-4845-B8CA-546D5CEF6C51}"/>
              </a:ext>
            </a:extLst>
          </p:cNvPr>
          <p:cNvSpPr txBox="1"/>
          <p:nvPr/>
        </p:nvSpPr>
        <p:spPr>
          <a:xfrm>
            <a:off x="562636" y="591917"/>
            <a:ext cx="1824249" cy="400110"/>
          </a:xfrm>
          <a:prstGeom prst="rect">
            <a:avLst/>
          </a:prstGeom>
          <a:noFill/>
        </p:spPr>
        <p:txBody>
          <a:bodyPr wrap="square">
            <a:spAutoFit/>
          </a:bodyPr>
          <a:lstStyle/>
          <a:p>
            <a:pPr marL="342900" indent="-342900" eaLnBrk="0" fontAlgn="base" hangingPunct="0">
              <a:spcBef>
                <a:spcPct val="0"/>
              </a:spcBef>
              <a:spcAft>
                <a:spcPct val="0"/>
              </a:spcAft>
              <a:defRPr/>
            </a:pPr>
            <a:r>
              <a:rPr lang="en-GB" sz="2000" b="1" dirty="0">
                <a:solidFill>
                  <a:schemeClr val="accent1"/>
                </a:solidFill>
                <a:latin typeface="Calibri" panose="020F0502020204030204" pitchFamily="34" charset="0"/>
                <a:ea typeface="MS PGothic" pitchFamily="34" charset="-128"/>
              </a:rPr>
              <a:t>Conclusions:</a:t>
            </a:r>
            <a:endParaRPr lang="en-US" sz="1600" b="1" dirty="0">
              <a:solidFill>
                <a:schemeClr val="accent1"/>
              </a:solidFill>
              <a:latin typeface="Calibri" panose="020F0502020204030204" pitchFamily="34" charset="0"/>
              <a:ea typeface="MS PGothic" pitchFamily="34" charset="-128"/>
            </a:endParaRPr>
          </a:p>
        </p:txBody>
      </p:sp>
      <p:graphicFrame>
        <p:nvGraphicFramePr>
          <p:cNvPr id="7" name="Group 259">
            <a:extLst>
              <a:ext uri="{FF2B5EF4-FFF2-40B4-BE49-F238E27FC236}">
                <a16:creationId xmlns:a16="http://schemas.microsoft.com/office/drawing/2014/main" id="{92A94D6B-AF2B-4B1B-88A4-16CF7D205F7A}"/>
              </a:ext>
            </a:extLst>
          </p:cNvPr>
          <p:cNvGraphicFramePr>
            <a:graphicFrameLocks noGrp="1"/>
          </p:cNvGraphicFramePr>
          <p:nvPr>
            <p:extLst>
              <p:ext uri="{D42A27DB-BD31-4B8C-83A1-F6EECF244321}">
                <p14:modId xmlns:p14="http://schemas.microsoft.com/office/powerpoint/2010/main" val="1661497627"/>
              </p:ext>
            </p:extLst>
          </p:nvPr>
        </p:nvGraphicFramePr>
        <p:xfrm>
          <a:off x="617866" y="1046565"/>
          <a:ext cx="10735933" cy="1129342"/>
        </p:xfrm>
        <a:graphic>
          <a:graphicData uri="http://schemas.openxmlformats.org/drawingml/2006/table">
            <a:tbl>
              <a:tblPr/>
              <a:tblGrid>
                <a:gridCol w="4679765">
                  <a:extLst>
                    <a:ext uri="{9D8B030D-6E8A-4147-A177-3AD203B41FA5}">
                      <a16:colId xmlns:a16="http://schemas.microsoft.com/office/drawing/2014/main" val="20000"/>
                    </a:ext>
                  </a:extLst>
                </a:gridCol>
                <a:gridCol w="6056168">
                  <a:extLst>
                    <a:ext uri="{9D8B030D-6E8A-4147-A177-3AD203B41FA5}">
                      <a16:colId xmlns:a16="http://schemas.microsoft.com/office/drawing/2014/main" val="20001"/>
                    </a:ext>
                  </a:extLst>
                </a:gridCol>
              </a:tblGrid>
              <a:tr h="37899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600" b="1" kern="1200" dirty="0">
                          <a:solidFill>
                            <a:schemeClr val="tx1"/>
                          </a:solidFill>
                          <a:latin typeface="Calibri" panose="020F0502020204030204" pitchFamily="34" charset="0"/>
                          <a:ea typeface="+mn-ea"/>
                          <a:cs typeface="Calibri" panose="020F0502020204030204" pitchFamily="34" charset="0"/>
                        </a:rPr>
                        <a:t>Immediate Cause of Death</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50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600" b="1" kern="1200" dirty="0">
                          <a:solidFill>
                            <a:schemeClr val="tx1"/>
                          </a:solidFill>
                          <a:latin typeface="Calibri" panose="020F0502020204030204" pitchFamily="34" charset="0"/>
                          <a:ea typeface="+mn-ea"/>
                          <a:cs typeface="Calibri" panose="020F0502020204030204" pitchFamily="34" charset="0"/>
                        </a:rPr>
                        <a:t>Underlying Causes of Death</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E1B83C23-AD3B-4BB4-B643-1F1BA00BDBC0}"/>
              </a:ext>
            </a:extLst>
          </p:cNvPr>
          <p:cNvSpPr txBox="1"/>
          <p:nvPr/>
        </p:nvSpPr>
        <p:spPr>
          <a:xfrm>
            <a:off x="493649" y="2329916"/>
            <a:ext cx="3960440" cy="400110"/>
          </a:xfrm>
          <a:prstGeom prst="rect">
            <a:avLst/>
          </a:prstGeom>
          <a:noFill/>
        </p:spPr>
        <p:txBody>
          <a:bodyPr wrap="square">
            <a:spAutoFit/>
          </a:bodyPr>
          <a:lstStyle/>
          <a:p>
            <a:pPr marL="342900" indent="-342900" eaLnBrk="0" fontAlgn="base" hangingPunct="0">
              <a:spcBef>
                <a:spcPct val="0"/>
              </a:spcBef>
              <a:spcAft>
                <a:spcPct val="0"/>
              </a:spcAft>
              <a:defRPr/>
            </a:pPr>
            <a:r>
              <a:rPr lang="en-US" sz="2000" b="1" dirty="0">
                <a:solidFill>
                  <a:schemeClr val="accent1"/>
                </a:solidFill>
                <a:latin typeface="Calibri" panose="020F0502020204030204" pitchFamily="34" charset="0"/>
                <a:ea typeface="MS PGothic" pitchFamily="34" charset="-128"/>
              </a:rPr>
              <a:t>Management system failure:      </a:t>
            </a:r>
          </a:p>
        </p:txBody>
      </p:sp>
      <p:graphicFrame>
        <p:nvGraphicFramePr>
          <p:cNvPr id="9" name="Table 8">
            <a:extLst>
              <a:ext uri="{FF2B5EF4-FFF2-40B4-BE49-F238E27FC236}">
                <a16:creationId xmlns:a16="http://schemas.microsoft.com/office/drawing/2014/main" id="{6864C953-0230-4D27-85C7-236F516BC5FE}"/>
              </a:ext>
            </a:extLst>
          </p:cNvPr>
          <p:cNvGraphicFramePr>
            <a:graphicFrameLocks noGrp="1"/>
          </p:cNvGraphicFramePr>
          <p:nvPr>
            <p:extLst>
              <p:ext uri="{D42A27DB-BD31-4B8C-83A1-F6EECF244321}">
                <p14:modId xmlns:p14="http://schemas.microsoft.com/office/powerpoint/2010/main" val="3430677709"/>
              </p:ext>
            </p:extLst>
          </p:nvPr>
        </p:nvGraphicFramePr>
        <p:xfrm>
          <a:off x="617865" y="2875154"/>
          <a:ext cx="10735933" cy="2809177"/>
        </p:xfrm>
        <a:graphic>
          <a:graphicData uri="http://schemas.openxmlformats.org/drawingml/2006/table">
            <a:tbl>
              <a:tblPr/>
              <a:tblGrid>
                <a:gridCol w="1756966">
                  <a:extLst>
                    <a:ext uri="{9D8B030D-6E8A-4147-A177-3AD203B41FA5}">
                      <a16:colId xmlns:a16="http://schemas.microsoft.com/office/drawing/2014/main" val="20000"/>
                    </a:ext>
                  </a:extLst>
                </a:gridCol>
                <a:gridCol w="3720632">
                  <a:extLst>
                    <a:ext uri="{9D8B030D-6E8A-4147-A177-3AD203B41FA5}">
                      <a16:colId xmlns:a16="http://schemas.microsoft.com/office/drawing/2014/main" val="20001"/>
                    </a:ext>
                  </a:extLst>
                </a:gridCol>
                <a:gridCol w="5258335">
                  <a:extLst>
                    <a:ext uri="{9D8B030D-6E8A-4147-A177-3AD203B41FA5}">
                      <a16:colId xmlns:a16="http://schemas.microsoft.com/office/drawing/2014/main" val="20002"/>
                    </a:ext>
                  </a:extLst>
                </a:gridCol>
              </a:tblGrid>
              <a:tr h="76200">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200000"/>
                        </a:lnSpc>
                        <a:spcBef>
                          <a:spcPts val="0"/>
                        </a:spcBef>
                        <a:spcAft>
                          <a:spcPts val="600"/>
                        </a:spcAft>
                      </a:pPr>
                      <a:r>
                        <a:rPr lang="en-GB" sz="1400" b="1" kern="1200" dirty="0">
                          <a:solidFill>
                            <a:schemeClr val="tx1"/>
                          </a:solidFill>
                          <a:latin typeface="Calibri" panose="020F0502020204030204" pitchFamily="34" charset="0"/>
                          <a:ea typeface="+mn-ea"/>
                          <a:cs typeface="Calibri" panose="020F0502020204030204" pitchFamily="34" charset="0"/>
                        </a:rPr>
                        <a:t>MSF Ref No #</a:t>
                      </a:r>
                      <a:endParaRPr lang="en-US" sz="1400" b="1" kern="1200" dirty="0">
                        <a:solidFill>
                          <a:schemeClr val="tx1"/>
                        </a:solidFill>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200000"/>
                        </a:lnSpc>
                        <a:spcBef>
                          <a:spcPts val="0"/>
                        </a:spcBef>
                        <a:spcAft>
                          <a:spcPts val="600"/>
                        </a:spcAft>
                      </a:pPr>
                      <a:r>
                        <a:rPr lang="en-GB" sz="1400" b="1" kern="1200" dirty="0">
                          <a:solidFill>
                            <a:schemeClr val="tx1"/>
                          </a:solidFill>
                          <a:latin typeface="Calibri" panose="020F0502020204030204" pitchFamily="34" charset="0"/>
                          <a:ea typeface="+mn-ea"/>
                          <a:cs typeface="Calibri" panose="020F0502020204030204" pitchFamily="34" charset="0"/>
                        </a:rPr>
                        <a:t>ICAM Mgt System Failure Description</a:t>
                      </a:r>
                      <a:endParaRPr lang="en-US" sz="1400" b="1" kern="1200" dirty="0">
                        <a:solidFill>
                          <a:schemeClr val="tx1"/>
                        </a:solidFill>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200000"/>
                        </a:lnSpc>
                        <a:spcBef>
                          <a:spcPts val="0"/>
                        </a:spcBef>
                        <a:spcAft>
                          <a:spcPts val="600"/>
                        </a:spcAft>
                      </a:pPr>
                      <a:r>
                        <a:rPr lang="en-GB" sz="1400" b="1" kern="1200" dirty="0">
                          <a:solidFill>
                            <a:schemeClr val="tx1"/>
                          </a:solidFill>
                          <a:latin typeface="Calibri" panose="020F0502020204030204" pitchFamily="34" charset="0"/>
                          <a:ea typeface="+mn-ea"/>
                          <a:cs typeface="Calibri" panose="020F0502020204030204" pitchFamily="34" charset="0"/>
                        </a:rPr>
                        <a:t>Justification for Management System Failure cited </a:t>
                      </a:r>
                      <a:endParaRPr lang="en-US" sz="1400" b="1" kern="1200" dirty="0">
                        <a:solidFill>
                          <a:schemeClr val="tx1"/>
                        </a:solidFill>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628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0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lang="en-US" sz="1400" kern="1200" dirty="0">
                        <a:solidFill>
                          <a:schemeClr val="tx1"/>
                        </a:solidFill>
                        <a:effectLst/>
                        <a:latin typeface="Times New Roman"/>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302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79133" y="0"/>
            <a:ext cx="11912867"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5" name="Text Box 5">
            <a:extLst>
              <a:ext uri="{FF2B5EF4-FFF2-40B4-BE49-F238E27FC236}">
                <a16:creationId xmlns:a16="http://schemas.microsoft.com/office/drawing/2014/main" id="{9E862F72-691B-47DA-B935-E2DDD1B79BF5}"/>
              </a:ext>
            </a:extLst>
          </p:cNvPr>
          <p:cNvSpPr txBox="1">
            <a:spLocks noChangeArrowheads="1"/>
          </p:cNvSpPr>
          <p:nvPr/>
        </p:nvSpPr>
        <p:spPr bwMode="auto">
          <a:xfrm>
            <a:off x="653137" y="612342"/>
            <a:ext cx="4032448" cy="461665"/>
          </a:xfrm>
          <a:prstGeom prst="rect">
            <a:avLst/>
          </a:prstGeom>
          <a:noFill/>
          <a:ln w="12700">
            <a:noFill/>
            <a:miter lim="800000"/>
            <a:headEnd/>
            <a:tailEnd/>
          </a:ln>
        </p:spPr>
        <p:txBody>
          <a:bodyPr/>
          <a:lstStyle>
            <a:defPPr>
              <a:defRPr lang="en-US"/>
            </a:defPPr>
            <a:lvl1pPr>
              <a:defRPr b="1">
                <a:solidFill>
                  <a:srgbClr val="0033CC"/>
                </a:solidFill>
                <a:latin typeface="Arial" charset="0"/>
                <a:cs typeface="Arial" charset="0"/>
              </a:defRPr>
            </a:lvl1pPr>
          </a:lstStyle>
          <a:p>
            <a:pPr eaLnBrk="0" fontAlgn="base" hangingPunct="0">
              <a:spcBef>
                <a:spcPct val="0"/>
              </a:spcBef>
              <a:spcAft>
                <a:spcPct val="0"/>
              </a:spcAft>
            </a:pPr>
            <a:r>
              <a:rPr lang="en-GB" sz="2000" dirty="0">
                <a:solidFill>
                  <a:schemeClr val="accent1"/>
                </a:solidFill>
                <a:latin typeface="Calibri" panose="020F0502020204030204" pitchFamily="34" charset="0"/>
                <a:ea typeface="MS PGothic" pitchFamily="34" charset="-128"/>
                <a:cs typeface="Calibri" panose="020F0502020204030204" pitchFamily="34" charset="0"/>
              </a:rPr>
              <a:t>Immediate actions taken if any:</a:t>
            </a:r>
          </a:p>
        </p:txBody>
      </p:sp>
      <p:graphicFrame>
        <p:nvGraphicFramePr>
          <p:cNvPr id="7" name="Group 259">
            <a:extLst>
              <a:ext uri="{FF2B5EF4-FFF2-40B4-BE49-F238E27FC236}">
                <a16:creationId xmlns:a16="http://schemas.microsoft.com/office/drawing/2014/main" id="{D3053A3B-D955-45A7-B0FA-76A9C5070BA0}"/>
              </a:ext>
            </a:extLst>
          </p:cNvPr>
          <p:cNvGraphicFramePr>
            <a:graphicFrameLocks noGrp="1"/>
          </p:cNvGraphicFramePr>
          <p:nvPr>
            <p:extLst>
              <p:ext uri="{D42A27DB-BD31-4B8C-83A1-F6EECF244321}">
                <p14:modId xmlns:p14="http://schemas.microsoft.com/office/powerpoint/2010/main" val="1421704062"/>
              </p:ext>
            </p:extLst>
          </p:nvPr>
        </p:nvGraphicFramePr>
        <p:xfrm>
          <a:off x="653137" y="1177445"/>
          <a:ext cx="10700663" cy="2660907"/>
        </p:xfrm>
        <a:graphic>
          <a:graphicData uri="http://schemas.openxmlformats.org/drawingml/2006/table">
            <a:tbl>
              <a:tblPr/>
              <a:tblGrid>
                <a:gridCol w="860974">
                  <a:extLst>
                    <a:ext uri="{9D8B030D-6E8A-4147-A177-3AD203B41FA5}">
                      <a16:colId xmlns:a16="http://schemas.microsoft.com/office/drawing/2014/main" val="20000"/>
                    </a:ext>
                  </a:extLst>
                </a:gridCol>
                <a:gridCol w="5903813">
                  <a:extLst>
                    <a:ext uri="{9D8B030D-6E8A-4147-A177-3AD203B41FA5}">
                      <a16:colId xmlns:a16="http://schemas.microsoft.com/office/drawing/2014/main" val="20001"/>
                    </a:ext>
                  </a:extLst>
                </a:gridCol>
                <a:gridCol w="1884768">
                  <a:extLst>
                    <a:ext uri="{9D8B030D-6E8A-4147-A177-3AD203B41FA5}">
                      <a16:colId xmlns:a16="http://schemas.microsoft.com/office/drawing/2014/main" val="20002"/>
                    </a:ext>
                  </a:extLst>
                </a:gridCol>
                <a:gridCol w="2051108">
                  <a:extLst>
                    <a:ext uri="{9D8B030D-6E8A-4147-A177-3AD203B41FA5}">
                      <a16:colId xmlns:a16="http://schemas.microsoft.com/office/drawing/2014/main" val="20003"/>
                    </a:ext>
                  </a:extLst>
                </a:gridCol>
              </a:tblGrid>
              <a:tr h="46683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No.</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Actions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 Date of action</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Status</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26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a:solidFill>
                            <a:schemeClr val="tx1"/>
                          </a:solidFill>
                          <a:latin typeface="+mj-lt"/>
                          <a:ea typeface="MS PGothic" pitchFamily="34" charset="-128"/>
                          <a:cs typeface="+mn-cs"/>
                        </a:rPr>
                        <a:t>1</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17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a:solidFill>
                            <a:schemeClr val="tx1"/>
                          </a:solidFill>
                          <a:latin typeface="+mj-lt"/>
                          <a:ea typeface="MS PGothic" pitchFamily="34" charset="-128"/>
                          <a:cs typeface="+mn-cs"/>
                        </a:rPr>
                        <a:t>2</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endParaRPr lang="en-US" sz="1400" kern="1200" dirty="0">
                        <a:solidFill>
                          <a:schemeClr val="tx1"/>
                        </a:solidFill>
                        <a:effectLst/>
                        <a:latin typeface="Times New Roman"/>
                        <a:ea typeface="+mn-ea"/>
                        <a:cs typeface="+mn-cs"/>
                      </a:endParaRPr>
                    </a:p>
                    <a:p>
                      <a:pPr algn="just"/>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363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kern="1200" dirty="0">
                          <a:solidFill>
                            <a:schemeClr val="tx1"/>
                          </a:solidFill>
                          <a:latin typeface="+mj-lt"/>
                          <a:ea typeface="MS PGothic" pitchFamily="34" charset="-128"/>
                          <a:cs typeface="+mn-cs"/>
                        </a:rPr>
                        <a:t>3</a:t>
                      </a: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T="45722" marB="45722"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1E0AEBF7-6E2F-4288-9E1C-46F57F910BB2}"/>
              </a:ext>
            </a:extLst>
          </p:cNvPr>
          <p:cNvSpPr txBox="1"/>
          <p:nvPr/>
        </p:nvSpPr>
        <p:spPr>
          <a:xfrm>
            <a:off x="653137" y="5703592"/>
            <a:ext cx="7391400" cy="307777"/>
          </a:xfrm>
          <a:prstGeom prst="rect">
            <a:avLst/>
          </a:prstGeom>
          <a:noFill/>
        </p:spPr>
        <p:txBody>
          <a:bodyPr wrap="square" rtlCol="0">
            <a:spAutoFit/>
          </a:bodyPr>
          <a:lstStyle/>
          <a:p>
            <a:pPr eaLnBrk="0" fontAlgn="base" hangingPunct="0">
              <a:spcBef>
                <a:spcPct val="0"/>
              </a:spcBef>
              <a:spcAft>
                <a:spcPct val="0"/>
              </a:spcAft>
            </a:pPr>
            <a:r>
              <a:rPr lang="en-GB" sz="1400" dirty="0">
                <a:solidFill>
                  <a:srgbClr val="0070C0"/>
                </a:solidFill>
                <a:ea typeface="MS PGothic" pitchFamily="34" charset="-128"/>
              </a:rPr>
              <a:t>*Immediate actions must be completed within 7 days of the incident  </a:t>
            </a:r>
          </a:p>
        </p:txBody>
      </p:sp>
    </p:spTree>
    <p:extLst>
      <p:ext uri="{BB962C8B-B14F-4D97-AF65-F5344CB8AC3E}">
        <p14:creationId xmlns:p14="http://schemas.microsoft.com/office/powerpoint/2010/main" val="6730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69507" y="0"/>
            <a:ext cx="11922493"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5" name="Text Box 8">
            <a:extLst>
              <a:ext uri="{FF2B5EF4-FFF2-40B4-BE49-F238E27FC236}">
                <a16:creationId xmlns:a16="http://schemas.microsoft.com/office/drawing/2014/main" id="{EA289122-C52F-48A4-823F-13343E35CF08}"/>
              </a:ext>
            </a:extLst>
          </p:cNvPr>
          <p:cNvSpPr txBox="1">
            <a:spLocks noChangeArrowheads="1"/>
          </p:cNvSpPr>
          <p:nvPr/>
        </p:nvSpPr>
        <p:spPr bwMode="auto">
          <a:xfrm>
            <a:off x="653137" y="650032"/>
            <a:ext cx="4762872" cy="415498"/>
          </a:xfrm>
          <a:prstGeom prst="rect">
            <a:avLst/>
          </a:prstGeom>
          <a:noFill/>
          <a:ln w="12700">
            <a:noFill/>
            <a:miter lim="800000"/>
            <a:headEnd/>
            <a:tailEnd/>
          </a:ln>
        </p:spPr>
        <p:txBody>
          <a:bodyPr/>
          <a:lstStyle>
            <a:defPPr>
              <a:defRPr lang="en-US"/>
            </a:defPPr>
            <a:lvl1pPr>
              <a:defRPr b="1">
                <a:solidFill>
                  <a:srgbClr val="0033CC"/>
                </a:solidFill>
                <a:latin typeface="Arial" charset="0"/>
                <a:cs typeface="Arial" charset="0"/>
              </a:defRPr>
            </a:lvl1pPr>
          </a:lstStyle>
          <a:p>
            <a:pPr eaLnBrk="0" fontAlgn="base" hangingPunct="0">
              <a:spcBef>
                <a:spcPct val="0"/>
              </a:spcBef>
              <a:spcAft>
                <a:spcPct val="0"/>
              </a:spcAft>
            </a:pPr>
            <a:r>
              <a:rPr lang="en-GB" sz="2000" dirty="0">
                <a:solidFill>
                  <a:schemeClr val="accent1"/>
                </a:solidFill>
                <a:latin typeface="Calibri" panose="020F0502020204030204" pitchFamily="34" charset="0"/>
                <a:ea typeface="MS PGothic" pitchFamily="34" charset="-128"/>
                <a:cs typeface="Calibri" panose="020F0502020204030204" pitchFamily="34" charset="0"/>
              </a:rPr>
              <a:t>Remedial Action / Recommendations</a:t>
            </a:r>
            <a:r>
              <a:rPr lang="en-GB" sz="2000" dirty="0">
                <a:solidFill>
                  <a:schemeClr val="accent1"/>
                </a:solidFill>
                <a:latin typeface="Calibri" panose="020F0502020204030204" pitchFamily="34" charset="0"/>
                <a:ea typeface="MS PGothic" pitchFamily="34" charset="-128"/>
                <a:cs typeface="Calibri" panose="020F0502020204030204" pitchFamily="34" charset="0"/>
                <a:sym typeface="Wingdings" pitchFamily="2" charset="2"/>
              </a:rPr>
              <a:t>:</a:t>
            </a:r>
            <a:endParaRPr lang="en-GB" sz="2000" dirty="0">
              <a:solidFill>
                <a:schemeClr val="accent1"/>
              </a:solidFill>
              <a:latin typeface="Calibri" panose="020F0502020204030204" pitchFamily="34" charset="0"/>
              <a:ea typeface="MS PGothic" pitchFamily="34" charset="-128"/>
              <a:cs typeface="Calibri" panose="020F0502020204030204" pitchFamily="34" charset="0"/>
            </a:endParaRPr>
          </a:p>
        </p:txBody>
      </p:sp>
      <p:graphicFrame>
        <p:nvGraphicFramePr>
          <p:cNvPr id="8" name="Group 45">
            <a:extLst>
              <a:ext uri="{FF2B5EF4-FFF2-40B4-BE49-F238E27FC236}">
                <a16:creationId xmlns:a16="http://schemas.microsoft.com/office/drawing/2014/main" id="{58A92E7E-876B-4C70-99CD-C37DD48128C0}"/>
              </a:ext>
            </a:extLst>
          </p:cNvPr>
          <p:cNvGraphicFramePr>
            <a:graphicFrameLocks noGrp="1"/>
          </p:cNvGraphicFramePr>
          <p:nvPr>
            <p:extLst>
              <p:ext uri="{D42A27DB-BD31-4B8C-83A1-F6EECF244321}">
                <p14:modId xmlns:p14="http://schemas.microsoft.com/office/powerpoint/2010/main" val="2794572860"/>
              </p:ext>
            </p:extLst>
          </p:nvPr>
        </p:nvGraphicFramePr>
        <p:xfrm>
          <a:off x="562281" y="1123645"/>
          <a:ext cx="11335552" cy="4093472"/>
        </p:xfrm>
        <a:graphic>
          <a:graphicData uri="http://schemas.openxmlformats.org/drawingml/2006/table">
            <a:tbl>
              <a:tblPr/>
              <a:tblGrid>
                <a:gridCol w="613463">
                  <a:extLst>
                    <a:ext uri="{9D8B030D-6E8A-4147-A177-3AD203B41FA5}">
                      <a16:colId xmlns:a16="http://schemas.microsoft.com/office/drawing/2014/main" val="20000"/>
                    </a:ext>
                  </a:extLst>
                </a:gridCol>
                <a:gridCol w="3853456">
                  <a:extLst>
                    <a:ext uri="{9D8B030D-6E8A-4147-A177-3AD203B41FA5}">
                      <a16:colId xmlns:a16="http://schemas.microsoft.com/office/drawing/2014/main" val="20001"/>
                    </a:ext>
                  </a:extLst>
                </a:gridCol>
                <a:gridCol w="946298">
                  <a:extLst>
                    <a:ext uri="{9D8B030D-6E8A-4147-A177-3AD203B41FA5}">
                      <a16:colId xmlns:a16="http://schemas.microsoft.com/office/drawing/2014/main" val="20002"/>
                    </a:ext>
                  </a:extLst>
                </a:gridCol>
                <a:gridCol w="1307804">
                  <a:extLst>
                    <a:ext uri="{9D8B030D-6E8A-4147-A177-3AD203B41FA5}">
                      <a16:colId xmlns:a16="http://schemas.microsoft.com/office/drawing/2014/main" val="20003"/>
                    </a:ext>
                  </a:extLst>
                </a:gridCol>
                <a:gridCol w="1414131">
                  <a:extLst>
                    <a:ext uri="{9D8B030D-6E8A-4147-A177-3AD203B41FA5}">
                      <a16:colId xmlns:a16="http://schemas.microsoft.com/office/drawing/2014/main" val="20004"/>
                    </a:ext>
                  </a:extLst>
                </a:gridCol>
                <a:gridCol w="988827">
                  <a:extLst>
                    <a:ext uri="{9D8B030D-6E8A-4147-A177-3AD203B41FA5}">
                      <a16:colId xmlns:a16="http://schemas.microsoft.com/office/drawing/2014/main" val="20005"/>
                    </a:ext>
                  </a:extLst>
                </a:gridCol>
                <a:gridCol w="1137684">
                  <a:extLst>
                    <a:ext uri="{9D8B030D-6E8A-4147-A177-3AD203B41FA5}">
                      <a16:colId xmlns:a16="http://schemas.microsoft.com/office/drawing/2014/main" val="20006"/>
                    </a:ext>
                  </a:extLst>
                </a:gridCol>
                <a:gridCol w="1073889">
                  <a:extLst>
                    <a:ext uri="{9D8B030D-6E8A-4147-A177-3AD203B41FA5}">
                      <a16:colId xmlns:a16="http://schemas.microsoft.com/office/drawing/2014/main" val="20007"/>
                    </a:ext>
                  </a:extLst>
                </a:gridCol>
              </a:tblGrid>
              <a:tr h="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b="1" kern="1200" dirty="0">
                          <a:solidFill>
                            <a:schemeClr val="tx1"/>
                          </a:solidFill>
                          <a:latin typeface="Calibri" panose="020F0502020204030204" pitchFamily="34" charset="0"/>
                          <a:ea typeface="+mn-ea"/>
                          <a:cs typeface="Calibri" panose="020F0502020204030204" pitchFamily="34" charset="0"/>
                        </a:rPr>
                        <a:t>No.</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b="1" kern="1200" dirty="0">
                          <a:solidFill>
                            <a:schemeClr val="tx1"/>
                          </a:solidFill>
                          <a:latin typeface="Calibri" panose="020F0502020204030204" pitchFamily="34" charset="0"/>
                          <a:ea typeface="+mn-ea"/>
                          <a:cs typeface="Calibri" panose="020F0502020204030204" pitchFamily="34" charset="0"/>
                        </a:rPr>
                        <a:t>Recommendations(Actions)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GB" sz="1400" b="1" kern="1200" dirty="0">
                          <a:solidFill>
                            <a:schemeClr val="tx1"/>
                          </a:solidFill>
                          <a:latin typeface="Calibri" panose="020F0502020204030204" pitchFamily="34" charset="0"/>
                          <a:ea typeface="+mn-ea"/>
                          <a:cs typeface="Calibri" panose="020F0502020204030204" pitchFamily="34" charset="0"/>
                        </a:rPr>
                        <a:t>Target Date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GB" sz="1400" b="1" kern="1200" dirty="0">
                          <a:solidFill>
                            <a:schemeClr val="tx1"/>
                          </a:solidFill>
                          <a:latin typeface="Calibri" panose="020F0502020204030204" pitchFamily="34" charset="0"/>
                          <a:ea typeface="+mn-ea"/>
                          <a:cs typeface="Calibri" panose="020F0502020204030204" pitchFamily="34" charset="0"/>
                        </a:rPr>
                        <a:t>Action Party</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(Contractor)</a:t>
                      </a:r>
                      <a:endParaRPr lang="en-GB" sz="1400" b="1" kern="1200" dirty="0">
                        <a:solidFill>
                          <a:schemeClr val="tx1"/>
                        </a:solidFill>
                        <a:latin typeface="Calibri" panose="020F0502020204030204" pitchFamily="34" charset="0"/>
                        <a:ea typeface="+mn-ea"/>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PIM Action Party (PDO)</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PIM action No.</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Status</a:t>
                      </a:r>
                    </a:p>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Open/</a:t>
                      </a:r>
                    </a:p>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Closed</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Post action verifier </a:t>
                      </a:r>
                    </a:p>
                    <a:p>
                      <a:pPr marL="0" marR="0" lvl="0" indent="0" algn="ctr" defTabSz="914400" rtl="0" eaLnBrk="0" fontAlgn="base" latinLnBrk="0" hangingPunct="0">
                        <a:lnSpc>
                          <a:spcPct val="100000"/>
                        </a:lnSpc>
                        <a:spcBef>
                          <a:spcPct val="20000"/>
                        </a:spcBef>
                        <a:spcAft>
                          <a:spcPct val="0"/>
                        </a:spcAft>
                        <a:buClrTx/>
                        <a:buSzTx/>
                        <a:buFontTx/>
                        <a:buNone/>
                        <a:tabLst/>
                      </a:pPr>
                      <a:r>
                        <a:rPr lang="en-US" sz="1400" b="1" kern="1200" dirty="0">
                          <a:solidFill>
                            <a:schemeClr val="tx1"/>
                          </a:solidFill>
                          <a:latin typeface="Calibri" panose="020F0502020204030204" pitchFamily="34" charset="0"/>
                          <a:ea typeface="+mn-ea"/>
                          <a:cs typeface="Calibri" panose="020F0502020204030204" pitchFamily="34" charset="0"/>
                        </a:rPr>
                        <a:t>for PIM</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ctr" defTabSz="914400" rtl="0" eaLnBrk="1" latinLnBrk="0" hangingPunct="1">
                        <a:spcBef>
                          <a:spcPts val="0"/>
                        </a:spcBef>
                        <a:spcAft>
                          <a:spcPts val="0"/>
                        </a:spcAft>
                      </a:pPr>
                      <a:r>
                        <a:rPr lang="en-US" sz="1600" kern="1200" dirty="0">
                          <a:solidFill>
                            <a:schemeClr val="tx1"/>
                          </a:solidFill>
                          <a:effectLst/>
                          <a:latin typeface="Times New Roman"/>
                          <a:ea typeface="+mn-ea"/>
                          <a:cs typeface="+mn-cs"/>
                        </a:rPr>
                        <a:t>1</a:t>
                      </a:r>
                    </a:p>
                  </a:txBody>
                  <a:tcPr marL="91437" marR="91437"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82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ctr" defTabSz="914400" rtl="0" eaLnBrk="1" latinLnBrk="0" hangingPunct="1">
                        <a:spcBef>
                          <a:spcPts val="0"/>
                        </a:spcBef>
                        <a:spcAft>
                          <a:spcPts val="0"/>
                        </a:spcAft>
                      </a:pPr>
                      <a:r>
                        <a:rPr lang="en-US" sz="1600" kern="1200" dirty="0">
                          <a:solidFill>
                            <a:schemeClr val="tx1"/>
                          </a:solidFill>
                          <a:effectLst/>
                          <a:latin typeface="Times New Roman"/>
                          <a:ea typeface="+mn-ea"/>
                          <a:cs typeface="+mn-cs"/>
                        </a:rPr>
                        <a:t>2</a:t>
                      </a:r>
                    </a:p>
                  </a:txBody>
                  <a:tcPr marL="91437" marR="91437"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just" defTabSz="914400" rtl="0" eaLnBrk="1" latinLnBrk="0" hangingPunct="1">
                        <a:spcBef>
                          <a:spcPts val="0"/>
                        </a:spcBef>
                        <a:spcAft>
                          <a:spcPts val="0"/>
                        </a:spcAf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021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algn="ctr" defTabSz="914400" rtl="0" eaLnBrk="1" latinLnBrk="0" hangingPunct="1">
                        <a:spcBef>
                          <a:spcPts val="0"/>
                        </a:spcBef>
                        <a:spcAft>
                          <a:spcPts val="0"/>
                        </a:spcAft>
                      </a:pPr>
                      <a:r>
                        <a:rPr lang="en-US" sz="1600" kern="1200" dirty="0">
                          <a:solidFill>
                            <a:schemeClr val="tx1"/>
                          </a:solidFill>
                          <a:effectLst/>
                          <a:latin typeface="Times New Roman"/>
                          <a:ea typeface="+mn-ea"/>
                          <a:cs typeface="+mn-cs"/>
                        </a:rPr>
                        <a:t>3</a:t>
                      </a:r>
                    </a:p>
                  </a:txBody>
                  <a:tcPr marL="91437" marR="91437"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lang="en-US" sz="1400" kern="1200" dirty="0">
                        <a:solidFill>
                          <a:schemeClr val="tx1"/>
                        </a:solidFill>
                        <a:effectLst/>
                        <a:latin typeface="Times New Roman"/>
                        <a:ea typeface="+mn-ea"/>
                        <a:cs typeface="+mn-cs"/>
                      </a:endParaRPr>
                    </a:p>
                  </a:txBody>
                  <a:tcPr marL="91437" marR="91437"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345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5469-F6CD-43D1-B453-17059041BF07}"/>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98383" y="0"/>
            <a:ext cx="11893617" cy="453582"/>
          </a:xfrm>
          <a:solidFill>
            <a:srgbClr val="FFCB25"/>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475015"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00.00.0000 </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NAD#00 </a:t>
            </a:r>
          </a:p>
        </p:txBody>
      </p:sp>
      <p:sp>
        <p:nvSpPr>
          <p:cNvPr id="2" name="Rectangle 1">
            <a:extLst>
              <a:ext uri="{FF2B5EF4-FFF2-40B4-BE49-F238E27FC236}">
                <a16:creationId xmlns:a16="http://schemas.microsoft.com/office/drawing/2014/main" id="{FE96C564-35A0-4A29-8BEE-E806A1D04528}"/>
              </a:ext>
            </a:extLst>
          </p:cNvPr>
          <p:cNvSpPr/>
          <p:nvPr/>
        </p:nvSpPr>
        <p:spPr>
          <a:xfrm>
            <a:off x="620985" y="1188223"/>
            <a:ext cx="6096000" cy="3685624"/>
          </a:xfrm>
          <a:prstGeom prst="rect">
            <a:avLst/>
          </a:prstGeom>
        </p:spPr>
        <p:txBody>
          <a:bodyPr>
            <a:spAutoFit/>
          </a:bodyPr>
          <a:lstStyle/>
          <a:p>
            <a:pPr marL="114300" lvl="0" indent="-114300" algn="just" eaLnBrk="0" fontAlgn="base" hangingPunct="0">
              <a:spcBef>
                <a:spcPct val="0"/>
              </a:spcBef>
              <a:spcAft>
                <a:spcPct val="0"/>
              </a:spcAft>
              <a:defRPr/>
            </a:pPr>
            <a:r>
              <a:rPr lang="en-US" sz="1600" b="1" dirty="0">
                <a:solidFill>
                  <a:schemeClr val="accent1"/>
                </a:solidFill>
                <a:latin typeface="Calibri" panose="020F0502020204030204" pitchFamily="34" charset="0"/>
                <a:cs typeface="Calibri" panose="020F0502020204030204" pitchFamily="34" charset="0"/>
              </a:rPr>
              <a:t>What happened?</a:t>
            </a:r>
          </a:p>
          <a:p>
            <a:pPr marL="114300" lvl="0" indent="-114300" algn="just" eaLnBrk="0" fontAlgn="base" hangingPunct="0">
              <a:spcBef>
                <a:spcPct val="0"/>
              </a:spcBef>
              <a:spcAft>
                <a:spcPct val="0"/>
              </a:spcAft>
              <a:defRPr/>
            </a:pPr>
            <a:endParaRPr lang="en-US" sz="1600" b="1" dirty="0">
              <a:solidFill>
                <a:srgbClr val="ED7D31"/>
              </a:solidFill>
              <a:latin typeface="Calibri" panose="020F0502020204030204" pitchFamily="34" charset="0"/>
              <a:cs typeface="Calibri" panose="020F0502020204030204" pitchFamily="34" charset="0"/>
            </a:endParaRPr>
          </a:p>
          <a:p>
            <a:pPr marL="342900" lvl="0" indent="-342900" fontAlgn="base">
              <a:spcBef>
                <a:spcPct val="0"/>
              </a:spcBef>
              <a:spcAft>
                <a:spcPct val="0"/>
              </a:spcAft>
              <a:defRPr/>
            </a:pPr>
            <a:r>
              <a:rPr lang="en-US" sz="1200" dirty="0">
                <a:solidFill>
                  <a:srgbClr val="000000"/>
                </a:solidFill>
                <a:latin typeface="Calibri" panose="020F0502020204030204" pitchFamily="34" charset="0"/>
                <a:ea typeface="MS PGothic" pitchFamily="34" charset="-128"/>
              </a:rPr>
              <a:t>Short description of what happened</a:t>
            </a:r>
          </a:p>
          <a:p>
            <a:pPr marL="342900" lvl="0" indent="-342900"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r>
              <a:rPr lang="en-US" sz="1600" b="1" dirty="0">
                <a:solidFill>
                  <a:schemeClr val="accent1"/>
                </a:solidFill>
                <a:latin typeface="Calibri" panose="020F0502020204030204" pitchFamily="34" charset="0"/>
                <a:cs typeface="Calibri" panose="020F0502020204030204" pitchFamily="34" charset="0"/>
              </a:rPr>
              <a:t>Your learning from this incident..</a:t>
            </a:r>
          </a:p>
          <a:p>
            <a:pPr marL="114300" lvl="0" indent="-114300" algn="just" eaLnBrk="0" fontAlgn="base" hangingPunct="0">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eaLnBrk="0" fontAlgn="base" hangingPunct="0">
              <a:spcBef>
                <a:spcPct val="0"/>
              </a:spcBef>
              <a:spcAft>
                <a:spcPct val="0"/>
              </a:spcAft>
              <a:defRPr/>
            </a:pPr>
            <a:r>
              <a:rPr lang="en-US" sz="1200" dirty="0">
                <a:solidFill>
                  <a:srgbClr val="000000"/>
                </a:solidFill>
                <a:latin typeface="Calibri" panose="020F0502020204030204" pitchFamily="34" charset="0"/>
                <a:ea typeface="MS PGothic" pitchFamily="34" charset="-128"/>
                <a:cs typeface="Tahoma" pitchFamily="34" charset="0"/>
              </a:rPr>
              <a:t>(This must solely relate to the people at risk of harm or people at risk of causing the harm)</a:t>
            </a:r>
          </a:p>
          <a:p>
            <a:pPr marL="114300" lvl="0" indent="-114300" eaLnBrk="0" fontAlgn="base" hangingPunct="0">
              <a:spcBef>
                <a:spcPct val="0"/>
              </a:spcBef>
              <a:spcAft>
                <a:spcPct val="0"/>
              </a:spcAft>
              <a:defRPr/>
            </a:pPr>
            <a:endParaRPr lang="en-US" sz="1050" dirty="0">
              <a:solidFill>
                <a:srgbClr val="000000"/>
              </a:solidFill>
              <a:latin typeface="Calibri" panose="020F0502020204030204" pitchFamily="34" charset="0"/>
              <a:ea typeface="MS PGothic" pitchFamily="34" charset="-128"/>
              <a:cs typeface="Tahoma" pitchFamily="34" charset="0"/>
            </a:endParaRPr>
          </a:p>
          <a:p>
            <a:pPr marL="171450" lvl="0" indent="-171450" eaLnBrk="0" fontAlgn="base" hangingPunct="0">
              <a:spcBef>
                <a:spcPct val="0"/>
              </a:spcBef>
              <a:spcAft>
                <a:spcPct val="0"/>
              </a:spcAft>
              <a:buFont typeface="Arial" panose="020B0604020202020204" pitchFamily="34" charset="0"/>
              <a:buChar char="•"/>
              <a:defRPr/>
            </a:pPr>
            <a:r>
              <a:rPr lang="en-US" sz="1100" dirty="0">
                <a:latin typeface="Times New Roman" panose="02020603050405020304" pitchFamily="18" charset="0"/>
                <a:ea typeface="MS PGothic" pitchFamily="34" charset="-128"/>
                <a:cs typeface="Times New Roman" panose="02020603050405020304" pitchFamily="18" charset="0"/>
              </a:rPr>
              <a:t>….</a:t>
            </a:r>
          </a:p>
          <a:p>
            <a:pPr marL="171450" lvl="0" indent="-171450" eaLnBrk="0" fontAlgn="base" hangingPunct="0">
              <a:spcBef>
                <a:spcPct val="0"/>
              </a:spcBef>
              <a:spcAft>
                <a:spcPct val="0"/>
              </a:spcAft>
              <a:buFont typeface="Arial" panose="020B0604020202020204" pitchFamily="34" charset="0"/>
              <a:buChar char="•"/>
              <a:defRPr/>
            </a:pPr>
            <a:r>
              <a:rPr lang="en-US" sz="1100" dirty="0">
                <a:latin typeface="Times New Roman" panose="02020603050405020304" pitchFamily="18" charset="0"/>
                <a:ea typeface="MS PGothic" pitchFamily="34" charset="-128"/>
                <a:cs typeface="Times New Roman" panose="02020603050405020304" pitchFamily="18" charset="0"/>
              </a:rPr>
              <a:t>….</a:t>
            </a:r>
          </a:p>
          <a:p>
            <a:pPr marL="171450" lvl="0" indent="-171450" eaLnBrk="0" fontAlgn="base" hangingPunct="0">
              <a:spcBef>
                <a:spcPct val="0"/>
              </a:spcBef>
              <a:spcAft>
                <a:spcPct val="0"/>
              </a:spcAft>
              <a:buFont typeface="Arial" panose="020B0604020202020204" pitchFamily="34" charset="0"/>
              <a:buChar char="•"/>
              <a:defRPr/>
            </a:pPr>
            <a:r>
              <a:rPr lang="en-US" sz="1100" dirty="0">
                <a:latin typeface="Times New Roman" panose="02020603050405020304" pitchFamily="18" charset="0"/>
                <a:ea typeface="MS PGothic" pitchFamily="34" charset="-128"/>
                <a:cs typeface="Times New Roman" panose="02020603050405020304" pitchFamily="18" charset="0"/>
              </a:rPr>
              <a:t>….</a:t>
            </a:r>
          </a:p>
          <a:p>
            <a:pPr marL="171450" lvl="0" indent="-171450" eaLnBrk="0" fontAlgn="base" hangingPunct="0">
              <a:spcBef>
                <a:spcPct val="0"/>
              </a:spcBef>
              <a:spcAft>
                <a:spcPct val="0"/>
              </a:spcAft>
              <a:buFont typeface="Arial" panose="020B0604020202020204" pitchFamily="34" charset="0"/>
              <a:buChar char="•"/>
              <a:defRPr/>
            </a:pPr>
            <a:r>
              <a:rPr lang="en-US" sz="1100" dirty="0">
                <a:latin typeface="Times New Roman" panose="02020603050405020304" pitchFamily="18" charset="0"/>
                <a:ea typeface="MS PGothic" pitchFamily="34" charset="-128"/>
                <a:cs typeface="Times New Roman" panose="02020603050405020304" pitchFamily="18" charset="0"/>
              </a:rPr>
              <a:t>….</a:t>
            </a:r>
          </a:p>
          <a:p>
            <a:pPr marL="171450" lvl="0" indent="-171450" eaLnBrk="0" fontAlgn="base" hangingPunct="0">
              <a:spcBef>
                <a:spcPct val="0"/>
              </a:spcBef>
              <a:spcAft>
                <a:spcPct val="0"/>
              </a:spcAft>
              <a:buFont typeface="Arial" panose="020B0604020202020204" pitchFamily="34" charset="0"/>
              <a:buChar char="•"/>
              <a:defRPr/>
            </a:pPr>
            <a:r>
              <a:rPr lang="en-US" sz="1100" dirty="0">
                <a:latin typeface="Times New Roman" panose="02020603050405020304" pitchFamily="18" charset="0"/>
                <a:ea typeface="MS PGothic" pitchFamily="34" charset="-128"/>
                <a:cs typeface="Times New Roman" panose="02020603050405020304" pitchFamily="18" charset="0"/>
              </a:rPr>
              <a:t>….</a:t>
            </a:r>
          </a:p>
          <a:p>
            <a:pPr marL="114300" lvl="0" indent="-114300" eaLnBrk="0" fontAlgn="base" hangingPunct="0">
              <a:spcBef>
                <a:spcPct val="0"/>
              </a:spcBef>
              <a:spcAft>
                <a:spcPct val="0"/>
              </a:spcAft>
              <a:defRPr/>
            </a:pPr>
            <a:endParaRPr lang="en-US" sz="1050" dirty="0">
              <a:solidFill>
                <a:srgbClr val="000000"/>
              </a:solidFill>
              <a:latin typeface="Calibri" panose="020F0502020204030204" pitchFamily="34" charset="0"/>
              <a:ea typeface="MS PGothic" pitchFamily="34" charset="-128"/>
              <a:cs typeface="Tahoma" pitchFamily="34" charset="0"/>
            </a:endParaRPr>
          </a:p>
          <a:p>
            <a:pPr marL="114300" lvl="0" indent="-114300" eaLnBrk="0" fontAlgn="base" hangingPunct="0">
              <a:spcBef>
                <a:spcPct val="0"/>
              </a:spcBef>
              <a:spcAft>
                <a:spcPct val="0"/>
              </a:spcAft>
              <a:defRPr/>
            </a:pPr>
            <a:endParaRPr lang="en-US" sz="1050" dirty="0">
              <a:solidFill>
                <a:srgbClr val="0000FF"/>
              </a:solidFill>
              <a:latin typeface="Calibri" panose="020F0502020204030204" pitchFamily="34" charset="0"/>
              <a:ea typeface="MS PGothic" pitchFamily="34" charset="-128"/>
              <a:cs typeface="Tahoma" pitchFamily="34" charset="0"/>
            </a:endParaRPr>
          </a:p>
          <a:p>
            <a:pPr lvl="0" fontAlgn="base">
              <a:spcBef>
                <a:spcPct val="0"/>
              </a:spcBef>
              <a:spcAft>
                <a:spcPct val="0"/>
              </a:spcAft>
              <a:buFont typeface="Arial" pitchFamily="34" charset="0"/>
              <a:buChar char="•"/>
              <a:defRPr/>
            </a:pPr>
            <a:r>
              <a:rPr lang="en-US" sz="1050" dirty="0">
                <a:solidFill>
                  <a:srgbClr val="FF0000"/>
                </a:solidFill>
                <a:latin typeface="Calibri" panose="020F0502020204030204" pitchFamily="34" charset="0"/>
                <a:ea typeface="MS PGothic" pitchFamily="34" charset="-128"/>
                <a:cs typeface="Tahoma" pitchFamily="34" charset="0"/>
              </a:rPr>
              <a:t> Learning points for them from the investigation</a:t>
            </a:r>
          </a:p>
        </p:txBody>
      </p:sp>
      <p:sp>
        <p:nvSpPr>
          <p:cNvPr id="10" name="Rectangle 9">
            <a:extLst>
              <a:ext uri="{FF2B5EF4-FFF2-40B4-BE49-F238E27FC236}">
                <a16:creationId xmlns:a16="http://schemas.microsoft.com/office/drawing/2014/main" id="{9186699B-B80A-44AE-AAB5-2083809FB14F}"/>
              </a:ext>
            </a:extLst>
          </p:cNvPr>
          <p:cNvSpPr/>
          <p:nvPr/>
        </p:nvSpPr>
        <p:spPr>
          <a:xfrm>
            <a:off x="8497968" y="916172"/>
            <a:ext cx="3401888"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11" name="Rectangle 10">
            <a:extLst>
              <a:ext uri="{FF2B5EF4-FFF2-40B4-BE49-F238E27FC236}">
                <a16:creationId xmlns:a16="http://schemas.microsoft.com/office/drawing/2014/main" id="{53250DB6-E74C-45B2-AC6F-47904BCD599F}"/>
              </a:ext>
            </a:extLst>
          </p:cNvPr>
          <p:cNvSpPr/>
          <p:nvPr/>
        </p:nvSpPr>
        <p:spPr>
          <a:xfrm>
            <a:off x="8484412" y="3553054"/>
            <a:ext cx="3429000"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402740" y="2870397"/>
            <a:ext cx="336550"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377011" y="554396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
        <p:nvSpPr>
          <p:cNvPr id="17" name="TextBox 16">
            <a:extLst>
              <a:ext uri="{FF2B5EF4-FFF2-40B4-BE49-F238E27FC236}">
                <a16:creationId xmlns:a16="http://schemas.microsoft.com/office/drawing/2014/main" id="{12CEC3DF-C7CC-409F-A17A-16D03DA94B05}"/>
              </a:ext>
            </a:extLst>
          </p:cNvPr>
          <p:cNvSpPr txBox="1"/>
          <p:nvPr/>
        </p:nvSpPr>
        <p:spPr>
          <a:xfrm>
            <a:off x="417061" y="5834317"/>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Strap line – should be the key (keep short and memorable )</a:t>
            </a:r>
          </a:p>
        </p:txBody>
      </p:sp>
    </p:spTree>
    <p:extLst>
      <p:ext uri="{BB962C8B-B14F-4D97-AF65-F5344CB8AC3E}">
        <p14:creationId xmlns:p14="http://schemas.microsoft.com/office/powerpoint/2010/main" val="5429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1FFFB87-9C39-4EB8-917D-367F6B115E55}"/>
              </a:ext>
            </a:extLst>
          </p:cNvPr>
          <p:cNvSpPr>
            <a:spLocks noGrp="1"/>
          </p:cNvSpPr>
          <p:nvPr>
            <p:ph type="title"/>
          </p:nvPr>
        </p:nvSpPr>
        <p:spPr>
          <a:xfrm>
            <a:off x="211756" y="-4420"/>
            <a:ext cx="1198024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graphicFrame>
        <p:nvGraphicFramePr>
          <p:cNvPr id="5" name="Table 4">
            <a:extLst>
              <a:ext uri="{FF2B5EF4-FFF2-40B4-BE49-F238E27FC236}">
                <a16:creationId xmlns:a16="http://schemas.microsoft.com/office/drawing/2014/main" id="{0368CB6B-34F0-471F-91D5-39BD50B23CE4}"/>
              </a:ext>
            </a:extLst>
          </p:cNvPr>
          <p:cNvGraphicFramePr>
            <a:graphicFrameLocks noGrp="1"/>
          </p:cNvGraphicFramePr>
          <p:nvPr>
            <p:extLst>
              <p:ext uri="{D42A27DB-BD31-4B8C-83A1-F6EECF244321}">
                <p14:modId xmlns:p14="http://schemas.microsoft.com/office/powerpoint/2010/main" val="3776256661"/>
              </p:ext>
            </p:extLst>
          </p:nvPr>
        </p:nvGraphicFramePr>
        <p:xfrm>
          <a:off x="527966" y="879912"/>
          <a:ext cx="11359234" cy="5222878"/>
        </p:xfrm>
        <a:graphic>
          <a:graphicData uri="http://schemas.openxmlformats.org/drawingml/2006/table">
            <a:tbl>
              <a:tblPr/>
              <a:tblGrid>
                <a:gridCol w="572734">
                  <a:extLst>
                    <a:ext uri="{9D8B030D-6E8A-4147-A177-3AD203B41FA5}">
                      <a16:colId xmlns:a16="http://schemas.microsoft.com/office/drawing/2014/main" val="20000"/>
                    </a:ext>
                  </a:extLst>
                </a:gridCol>
                <a:gridCol w="9641031">
                  <a:extLst>
                    <a:ext uri="{9D8B030D-6E8A-4147-A177-3AD203B41FA5}">
                      <a16:colId xmlns:a16="http://schemas.microsoft.com/office/drawing/2014/main" val="20001"/>
                    </a:ext>
                  </a:extLst>
                </a:gridCol>
                <a:gridCol w="1145469">
                  <a:extLst>
                    <a:ext uri="{9D8B030D-6E8A-4147-A177-3AD203B41FA5}">
                      <a16:colId xmlns:a16="http://schemas.microsoft.com/office/drawing/2014/main" val="20002"/>
                    </a:ext>
                  </a:extLst>
                </a:gridCol>
              </a:tblGrid>
              <a:tr h="36004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b="1" kern="1200" dirty="0">
                          <a:solidFill>
                            <a:schemeClr val="tx1"/>
                          </a:solidFill>
                          <a:latin typeface="Calibri" panose="020F0502020204030204" pitchFamily="34" charset="0"/>
                          <a:ea typeface="+mn-ea"/>
                          <a:cs typeface="Calibri" panose="020F050202020403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b="1" kern="1200" dirty="0">
                          <a:solidFill>
                            <a:schemeClr val="tx1"/>
                          </a:solidFill>
                          <a:latin typeface="Calibri" panose="020F0502020204030204" pitchFamily="34" charset="0"/>
                          <a:ea typeface="+mn-ea"/>
                          <a:cs typeface="Calibri" panose="020F0502020204030204" pitchFamily="34" charset="0"/>
                        </a:rPr>
                        <a:t>Questions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600" b="1" kern="1200" dirty="0">
                          <a:solidFill>
                            <a:schemeClr val="tx1"/>
                          </a:solidFill>
                          <a:latin typeface="Calibri" panose="020F0502020204030204" pitchFamily="34" charset="0"/>
                          <a:ea typeface="+mn-ea"/>
                          <a:cs typeface="Calibri" panose="020F0502020204030204" pitchFamily="34" charset="0"/>
                        </a:rPr>
                        <a:t>Yes/No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1394">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200000"/>
                        </a:lnSpc>
                        <a:spcBef>
                          <a:spcPts val="0"/>
                        </a:spcBef>
                        <a:spcAft>
                          <a:spcPts val="600"/>
                        </a:spcAft>
                      </a:pPr>
                      <a:r>
                        <a:rPr lang="en-US" sz="1400" kern="1200" dirty="0">
                          <a:solidFill>
                            <a:schemeClr val="tx1"/>
                          </a:solidFill>
                          <a:effectLst/>
                          <a:latin typeface="Times New Roman"/>
                          <a:ea typeface="+mn-ea"/>
                          <a:cs typeface="+mn-cs"/>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lnSpc>
                          <a:spcPct val="200000"/>
                        </a:lnSpc>
                        <a:spcBef>
                          <a:spcPts val="0"/>
                        </a:spcBef>
                        <a:spcAft>
                          <a:spcPts val="600"/>
                        </a:spcAft>
                      </a:pPr>
                      <a:r>
                        <a:rPr lang="en-US" sz="1400" kern="1200" dirty="0">
                          <a:solidFill>
                            <a:schemeClr val="tx1"/>
                          </a:solidFill>
                          <a:effectLst/>
                          <a:latin typeface="Times New Roman"/>
                          <a:ea typeface="+mn-ea"/>
                          <a:cs typeface="+mn-cs"/>
                        </a:rPr>
                        <a:t>Do you report and investigate all occupational illnesses and NADs?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lnSpc>
                          <a:spcPct val="200000"/>
                        </a:lnSpc>
                        <a:spcBef>
                          <a:spcPts val="0"/>
                        </a:spcBef>
                        <a:spcAft>
                          <a:spcPts val="600"/>
                        </a:spcAft>
                      </a:pPr>
                      <a:endParaRPr lang="en-US" sz="1200" b="1" kern="1200" dirty="0">
                        <a:solidFill>
                          <a:schemeClr val="tx1"/>
                        </a:solidFill>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3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Are  all your staff up to date with their periodic medical check and/or fitness to work?</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Are all PDO specific fitness to work medical examinations conducted by PDO approved clinics?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and do your medical staff review the submitted reports to confirm conformance to PDO standards?</a:t>
                      </a: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Times New Roman"/>
                          <a:ea typeface="+mn-ea"/>
                          <a:cs typeface="+mn-cs"/>
                        </a:rPr>
                        <a:t>Are all employees with chronic medical conditions such as diabetes, high Blood Pressure etc being followed up appropriately?</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 you conduct regular health awareness to your staff? And specifically, do you encourage your staff to seek medical help if feeling unwell?</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r>
                        <a:rPr lang="en-US" sz="1400" kern="1200" dirty="0">
                          <a:solidFill>
                            <a:schemeClr val="tx1"/>
                          </a:solidFill>
                          <a:effectLst/>
                          <a:latin typeface="Times New Roman"/>
                          <a:ea typeface="+mn-ea"/>
                          <a:cs typeface="+mn-cs"/>
                        </a:rPr>
                        <a:t>Do your medical staff get approved by </a:t>
                      </a:r>
                      <a:r>
                        <a:rPr lang="en-GB" sz="1400" kern="1200" dirty="0">
                          <a:solidFill>
                            <a:schemeClr val="tx1"/>
                          </a:solidFill>
                          <a:effectLst/>
                          <a:latin typeface="Times New Roman"/>
                          <a:ea typeface="+mn-ea"/>
                          <a:cs typeface="+mn-cs"/>
                        </a:rPr>
                        <a:t>PDO medical department prior to deployment to PDO sites?</a:t>
                      </a:r>
                      <a:endParaRPr lang="en-US" sz="1400" kern="1200" dirty="0">
                        <a:solidFill>
                          <a:schemeClr val="tx1"/>
                        </a:solidFill>
                        <a:effectLst/>
                        <a:latin typeface="Times New Roman"/>
                        <a:ea typeface="+mn-ea"/>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400" kern="1200" dirty="0">
                          <a:solidFill>
                            <a:schemeClr val="tx1"/>
                          </a:solidFill>
                          <a:effectLst/>
                          <a:latin typeface="Times New Roman"/>
                          <a:ea typeface="+mn-ea"/>
                          <a:cs typeface="+mn-cs"/>
                        </a:rPr>
                        <a:t>7</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Does your medical staff attend regular continuous medical education and have valid MOH license and  ACLS certification?</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8</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 you ensure calibration of Medical equipments  including AED and carry out daily ambulance inspection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 you have Medical Emergency Response (MER) plan, and do you conduct medical drills?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200" baseline="0" dirty="0">
                        <a:latin typeface="+mj-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818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10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Do you have  a clear Alcohol and drugs policy?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71450" marR="0" indent="-171450" algn="just" defTabSz="914400" rtl="0" eaLnBrk="1" fontAlgn="ctr" latinLnBrk="0" hangingPunct="1">
                        <a:lnSpc>
                          <a:spcPct val="100000"/>
                        </a:lnSpc>
                        <a:spcBef>
                          <a:spcPts val="0"/>
                        </a:spcBef>
                        <a:spcAft>
                          <a:spcPts val="0"/>
                        </a:spcAft>
                        <a:buClrTx/>
                        <a:buSzTx/>
                        <a:buFont typeface="Arial" pitchFamily="34" charset="0"/>
                        <a:buNone/>
                        <a:tabLst/>
                        <a:defRPr/>
                      </a:pPr>
                      <a:endParaRPr lang="en-US" sz="1200"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11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l" fontAlgn="ctr"/>
                      <a:r>
                        <a:rPr lang="en-US" sz="1400" kern="1200" dirty="0">
                          <a:solidFill>
                            <a:schemeClr val="tx1"/>
                          </a:solidFill>
                          <a:effectLst/>
                          <a:latin typeface="Times New Roman"/>
                          <a:ea typeface="+mn-ea"/>
                          <a:cs typeface="+mn-cs"/>
                        </a:rPr>
                        <a:t>Does your medical service submit to PDO  the monthly health performance report?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71450" marR="0" indent="-171450" algn="just" defTabSz="914400" rtl="0" eaLnBrk="1" fontAlgn="ctr" latinLnBrk="0" hangingPunct="1">
                        <a:lnSpc>
                          <a:spcPct val="100000"/>
                        </a:lnSpc>
                        <a:spcBef>
                          <a:spcPts val="0"/>
                        </a:spcBef>
                        <a:spcAft>
                          <a:spcPts val="0"/>
                        </a:spcAft>
                        <a:buClrTx/>
                        <a:buSzTx/>
                        <a:buFont typeface="Arial" pitchFamily="34" charset="0"/>
                        <a:buNone/>
                        <a:tabLst/>
                        <a:defRPr/>
                      </a:pPr>
                      <a:endParaRPr lang="en-US" sz="1200"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12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Is health management within the direct working environment of the deceased meeting Company standards?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71450" marR="0" indent="-171450" algn="just" defTabSz="914400" rtl="0" eaLnBrk="1" fontAlgn="ctr" latinLnBrk="0" hangingPunct="1">
                        <a:lnSpc>
                          <a:spcPct val="100000"/>
                        </a:lnSpc>
                        <a:spcBef>
                          <a:spcPts val="0"/>
                        </a:spcBef>
                        <a:spcAft>
                          <a:spcPts val="0"/>
                        </a:spcAft>
                        <a:buClrTx/>
                        <a:buSzTx/>
                        <a:buFont typeface="Arial" pitchFamily="34" charset="0"/>
                        <a:buNone/>
                        <a:tabLst/>
                        <a:defRPr/>
                      </a:pPr>
                      <a:endParaRPr lang="en-US" sz="1200"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657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spcBef>
                          <a:spcPts val="0"/>
                        </a:spcBef>
                        <a:spcAft>
                          <a:spcPts val="600"/>
                        </a:spcAft>
                      </a:pPr>
                      <a:r>
                        <a:rPr lang="en-US" sz="1400" kern="1200" dirty="0">
                          <a:solidFill>
                            <a:schemeClr val="tx1"/>
                          </a:solidFill>
                          <a:effectLst/>
                          <a:latin typeface="Times New Roman"/>
                          <a:ea typeface="+mn-ea"/>
                          <a:cs typeface="+mn-cs"/>
                        </a:rPr>
                        <a:t>13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Are health activities included into the annual HSE plans?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71450" marR="0" indent="-171450" algn="just" defTabSz="914400" rtl="0" eaLnBrk="1" fontAlgn="ctr" latinLnBrk="0" hangingPunct="1">
                        <a:lnSpc>
                          <a:spcPct val="100000"/>
                        </a:lnSpc>
                        <a:spcBef>
                          <a:spcPts val="0"/>
                        </a:spcBef>
                        <a:spcAft>
                          <a:spcPts val="0"/>
                        </a:spcAft>
                        <a:buClrTx/>
                        <a:buSzTx/>
                        <a:buFont typeface="Arial" pitchFamily="34" charset="0"/>
                        <a:buNone/>
                        <a:tabLst/>
                        <a:defRPr/>
                      </a:pPr>
                      <a:endParaRPr lang="en-US" sz="1200"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5C4938E7-CA4C-4A2A-AAEB-F85600DE0D68}"/>
              </a:ext>
            </a:extLst>
          </p:cNvPr>
          <p:cNvSpPr txBox="1"/>
          <p:nvPr/>
        </p:nvSpPr>
        <p:spPr>
          <a:xfrm>
            <a:off x="625490" y="426330"/>
            <a:ext cx="5582093" cy="400110"/>
          </a:xfrm>
          <a:prstGeom prst="rect">
            <a:avLst/>
          </a:prstGeom>
          <a:noFill/>
        </p:spPr>
        <p:txBody>
          <a:bodyPr wrap="square" rtlCol="0">
            <a:spAutoFit/>
          </a:bodyPr>
          <a:lstStyle/>
          <a:p>
            <a:pPr lvl="0">
              <a:spcAft>
                <a:spcPts val="600"/>
              </a:spcAft>
            </a:pPr>
            <a:r>
              <a:rPr lang="en-US" sz="2000" b="1" dirty="0">
                <a:solidFill>
                  <a:schemeClr val="accent1"/>
                </a:solidFill>
                <a:latin typeface="Calibri Light" panose="020F0302020204030204"/>
                <a:ea typeface="Times New Roman"/>
                <a:cs typeface="Times New Roman"/>
              </a:rPr>
              <a:t>Management self audit - CHECK List to confirm</a:t>
            </a:r>
          </a:p>
        </p:txBody>
      </p:sp>
      <p:pic>
        <p:nvPicPr>
          <p:cNvPr id="7" name="Picture 6">
            <a:extLst>
              <a:ext uri="{FF2B5EF4-FFF2-40B4-BE49-F238E27FC236}">
                <a16:creationId xmlns:a16="http://schemas.microsoft.com/office/drawing/2014/main" id="{0A01FDEF-DE33-48F9-96AB-7398F52A6A0F}"/>
              </a:ext>
            </a:extLst>
          </p:cNvPr>
          <p:cNvPicPr>
            <a:picLocks noChangeAspect="1"/>
          </p:cNvPicPr>
          <p:nvPr/>
        </p:nvPicPr>
        <p:blipFill>
          <a:blip r:embed="rId2"/>
          <a:stretch>
            <a:fillRect/>
          </a:stretch>
        </p:blipFill>
        <p:spPr>
          <a:xfrm>
            <a:off x="2907451" y="6492875"/>
            <a:ext cx="5590517" cy="377985"/>
          </a:xfrm>
          <a:prstGeom prst="rect">
            <a:avLst/>
          </a:prstGeom>
        </p:spPr>
      </p:pic>
    </p:spTree>
    <p:extLst>
      <p:ext uri="{BB962C8B-B14F-4D97-AF65-F5344CB8AC3E}">
        <p14:creationId xmlns:p14="http://schemas.microsoft.com/office/powerpoint/2010/main" val="314637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1FFFB87-9C39-4EB8-917D-367F6B115E55}"/>
              </a:ext>
            </a:extLst>
          </p:cNvPr>
          <p:cNvSpPr>
            <a:spLocks noGrp="1"/>
          </p:cNvSpPr>
          <p:nvPr>
            <p:ph type="title"/>
          </p:nvPr>
        </p:nvSpPr>
        <p:spPr>
          <a:xfrm>
            <a:off x="202131" y="0"/>
            <a:ext cx="11989869"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pic>
        <p:nvPicPr>
          <p:cNvPr id="3" name="Picture 2">
            <a:extLst>
              <a:ext uri="{FF2B5EF4-FFF2-40B4-BE49-F238E27FC236}">
                <a16:creationId xmlns:a16="http://schemas.microsoft.com/office/drawing/2014/main" id="{7EA83BEB-24E3-4111-9CED-A74F8E45AE3C}"/>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5" name="Rectangle 9">
            <a:extLst>
              <a:ext uri="{FF2B5EF4-FFF2-40B4-BE49-F238E27FC236}">
                <a16:creationId xmlns:a16="http://schemas.microsoft.com/office/drawing/2014/main" id="{EEB4645E-4BEA-489A-8658-6C6F83EF67C9}"/>
              </a:ext>
            </a:extLst>
          </p:cNvPr>
          <p:cNvSpPr>
            <a:spLocks noChangeArrowheads="1"/>
          </p:cNvSpPr>
          <p:nvPr/>
        </p:nvSpPr>
        <p:spPr bwMode="auto">
          <a:xfrm>
            <a:off x="359024" y="591917"/>
            <a:ext cx="857069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fontAlgn="base" hangingPunct="0">
              <a:spcBef>
                <a:spcPct val="0"/>
              </a:spcBef>
              <a:spcAft>
                <a:spcPct val="0"/>
              </a:spcAft>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Sequence of events, during and post incident response – Timeline </a:t>
            </a:r>
          </a:p>
        </p:txBody>
      </p:sp>
      <p:graphicFrame>
        <p:nvGraphicFramePr>
          <p:cNvPr id="6" name="Table 5">
            <a:extLst>
              <a:ext uri="{FF2B5EF4-FFF2-40B4-BE49-F238E27FC236}">
                <a16:creationId xmlns:a16="http://schemas.microsoft.com/office/drawing/2014/main" id="{DEFE8D19-44F9-4A28-B2C7-8390C0F6ACF0}"/>
              </a:ext>
            </a:extLst>
          </p:cNvPr>
          <p:cNvGraphicFramePr>
            <a:graphicFrameLocks noGrp="1"/>
          </p:cNvGraphicFramePr>
          <p:nvPr>
            <p:extLst>
              <p:ext uri="{D42A27DB-BD31-4B8C-83A1-F6EECF244321}">
                <p14:modId xmlns:p14="http://schemas.microsoft.com/office/powerpoint/2010/main" val="3477223990"/>
              </p:ext>
            </p:extLst>
          </p:nvPr>
        </p:nvGraphicFramePr>
        <p:xfrm>
          <a:off x="538598" y="1125317"/>
          <a:ext cx="11294377" cy="4834161"/>
        </p:xfrm>
        <a:graphic>
          <a:graphicData uri="http://schemas.openxmlformats.org/drawingml/2006/table">
            <a:tbl>
              <a:tblPr firstRow="1" bandRow="1">
                <a:tableStyleId>{7DF18680-E054-41AD-8BC1-D1AEF772440D}</a:tableStyleId>
              </a:tblPr>
              <a:tblGrid>
                <a:gridCol w="705899">
                  <a:extLst>
                    <a:ext uri="{9D8B030D-6E8A-4147-A177-3AD203B41FA5}">
                      <a16:colId xmlns:a16="http://schemas.microsoft.com/office/drawing/2014/main" val="20000"/>
                    </a:ext>
                  </a:extLst>
                </a:gridCol>
                <a:gridCol w="1210112">
                  <a:extLst>
                    <a:ext uri="{9D8B030D-6E8A-4147-A177-3AD203B41FA5}">
                      <a16:colId xmlns:a16="http://schemas.microsoft.com/office/drawing/2014/main" val="20001"/>
                    </a:ext>
                  </a:extLst>
                </a:gridCol>
                <a:gridCol w="1109269">
                  <a:extLst>
                    <a:ext uri="{9D8B030D-6E8A-4147-A177-3AD203B41FA5}">
                      <a16:colId xmlns:a16="http://schemas.microsoft.com/office/drawing/2014/main" val="20002"/>
                    </a:ext>
                  </a:extLst>
                </a:gridCol>
                <a:gridCol w="8269097">
                  <a:extLst>
                    <a:ext uri="{9D8B030D-6E8A-4147-A177-3AD203B41FA5}">
                      <a16:colId xmlns:a16="http://schemas.microsoft.com/office/drawing/2014/main" val="20003"/>
                    </a:ext>
                  </a:extLst>
                </a:gridCol>
              </a:tblGrid>
              <a:tr h="414233">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kern="1200" dirty="0"/>
                        <a:t>No.</a:t>
                      </a:r>
                      <a:endParaRPr lang="en-GB" sz="14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kern="1200" dirty="0"/>
                        <a:t>Date</a:t>
                      </a:r>
                      <a:endParaRPr lang="en-GB" sz="14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kern="1200" dirty="0"/>
                        <a:t>Time</a:t>
                      </a:r>
                      <a:endParaRPr lang="en-GB" sz="1400" b="1"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sz="1400" kern="1200" dirty="0"/>
                        <a:t>Description of event</a:t>
                      </a:r>
                      <a:endParaRPr lang="en-GB" sz="1400" b="1"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0"/>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1</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extLst>
                  <a:ext uri="{0D108BD9-81ED-4DB2-BD59-A6C34878D82A}">
                    <a16:rowId xmlns:a16="http://schemas.microsoft.com/office/drawing/2014/main" val="10001"/>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2</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extLst>
                  <a:ext uri="{0D108BD9-81ED-4DB2-BD59-A6C34878D82A}">
                    <a16:rowId xmlns:a16="http://schemas.microsoft.com/office/drawing/2014/main" val="10002"/>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3</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extLst>
                  <a:ext uri="{0D108BD9-81ED-4DB2-BD59-A6C34878D82A}">
                    <a16:rowId xmlns:a16="http://schemas.microsoft.com/office/drawing/2014/main" val="10003"/>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4</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extLst>
                  <a:ext uri="{0D108BD9-81ED-4DB2-BD59-A6C34878D82A}">
                    <a16:rowId xmlns:a16="http://schemas.microsoft.com/office/drawing/2014/main" val="10004"/>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5</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extLst>
                  <a:ext uri="{0D108BD9-81ED-4DB2-BD59-A6C34878D82A}">
                    <a16:rowId xmlns:a16="http://schemas.microsoft.com/office/drawing/2014/main" val="10005"/>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6</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extLst>
                  <a:ext uri="{0D108BD9-81ED-4DB2-BD59-A6C34878D82A}">
                    <a16:rowId xmlns:a16="http://schemas.microsoft.com/office/drawing/2014/main" val="10006"/>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7</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extLst>
                  <a:ext uri="{0D108BD9-81ED-4DB2-BD59-A6C34878D82A}">
                    <a16:rowId xmlns:a16="http://schemas.microsoft.com/office/drawing/2014/main" val="10007"/>
                  </a:ext>
                </a:extLst>
              </a:tr>
              <a:tr h="55249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a:r>
                        <a:rPr lang="en-GB" sz="1400" dirty="0"/>
                        <a:t>8</a:t>
                      </a:r>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a:latin typeface="+mj-lt"/>
                      </a:endParaRPr>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endParaRPr lang="en-GB" sz="1400" dirty="0">
                        <a:latin typeface="+mj-lt"/>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1427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1FFFB87-9C39-4EB8-917D-367F6B115E55}"/>
              </a:ext>
            </a:extLst>
          </p:cNvPr>
          <p:cNvSpPr>
            <a:spLocks noGrp="1"/>
          </p:cNvSpPr>
          <p:nvPr>
            <p:ph type="title"/>
          </p:nvPr>
        </p:nvSpPr>
        <p:spPr>
          <a:xfrm>
            <a:off x="231006" y="0"/>
            <a:ext cx="1196099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pic>
        <p:nvPicPr>
          <p:cNvPr id="3" name="Picture 2">
            <a:extLst>
              <a:ext uri="{FF2B5EF4-FFF2-40B4-BE49-F238E27FC236}">
                <a16:creationId xmlns:a16="http://schemas.microsoft.com/office/drawing/2014/main" id="{4D11C94D-4BCE-473E-9285-55B3EAFE3FF8}"/>
              </a:ext>
            </a:extLst>
          </p:cNvPr>
          <p:cNvPicPr>
            <a:picLocks noChangeAspect="1"/>
          </p:cNvPicPr>
          <p:nvPr/>
        </p:nvPicPr>
        <p:blipFill>
          <a:blip r:embed="rId3"/>
          <a:stretch>
            <a:fillRect/>
          </a:stretch>
        </p:blipFill>
        <p:spPr>
          <a:xfrm>
            <a:off x="2907451" y="6492875"/>
            <a:ext cx="5590517" cy="377985"/>
          </a:xfrm>
          <a:prstGeom prst="rect">
            <a:avLst/>
          </a:prstGeom>
        </p:spPr>
      </p:pic>
      <p:sp>
        <p:nvSpPr>
          <p:cNvPr id="5" name="Rectangle 4">
            <a:extLst>
              <a:ext uri="{FF2B5EF4-FFF2-40B4-BE49-F238E27FC236}">
                <a16:creationId xmlns:a16="http://schemas.microsoft.com/office/drawing/2014/main" id="{6EB2C071-E8A3-4AF4-BF2F-E724BA06DE8C}"/>
              </a:ext>
            </a:extLst>
          </p:cNvPr>
          <p:cNvSpPr/>
          <p:nvPr/>
        </p:nvSpPr>
        <p:spPr>
          <a:xfrm>
            <a:off x="381000" y="796925"/>
            <a:ext cx="8382000" cy="400110"/>
          </a:xfrm>
          <a:prstGeom prst="rect">
            <a:avLst/>
          </a:prstGeom>
        </p:spPr>
        <p:txBody>
          <a:bodyPr>
            <a:spAutoFit/>
          </a:bodyPr>
          <a:lstStyle/>
          <a:p>
            <a:pPr eaLnBrk="0" fontAlgn="base" hangingPunct="0">
              <a:spcBef>
                <a:spcPct val="0"/>
              </a:spcBef>
              <a:spcAft>
                <a:spcPct val="0"/>
              </a:spcAft>
              <a:defRPr/>
            </a:pPr>
            <a:r>
              <a:rPr lang="en-GB" sz="2000" b="1" dirty="0">
                <a:solidFill>
                  <a:schemeClr val="accent1"/>
                </a:solidFill>
                <a:latin typeface="Calibri" panose="020F0502020204030204" pitchFamily="34" charset="0"/>
                <a:ea typeface="MS PGothic" pitchFamily="34" charset="-128"/>
              </a:rPr>
              <a:t>Investigation Team Members-</a:t>
            </a:r>
            <a:r>
              <a:rPr lang="en-GB" sz="2000" b="1" dirty="0">
                <a:solidFill>
                  <a:srgbClr val="0000FF"/>
                </a:solidFill>
                <a:latin typeface="Calibri" panose="020F0502020204030204" pitchFamily="34" charset="0"/>
                <a:ea typeface="MS PGothic" pitchFamily="34" charset="-128"/>
              </a:rPr>
              <a:t> </a:t>
            </a:r>
            <a:r>
              <a:rPr lang="en-GB" sz="1600" i="1" dirty="0">
                <a:solidFill>
                  <a:srgbClr val="000000"/>
                </a:solidFill>
                <a:latin typeface="Calibri" panose="020F0502020204030204" pitchFamily="34" charset="0"/>
                <a:ea typeface="MS PGothic" pitchFamily="34" charset="-128"/>
              </a:rPr>
              <a:t>Names, reference indicators, role in investigation</a:t>
            </a:r>
          </a:p>
        </p:txBody>
      </p:sp>
      <p:graphicFrame>
        <p:nvGraphicFramePr>
          <p:cNvPr id="6" name="Table 5">
            <a:extLst>
              <a:ext uri="{FF2B5EF4-FFF2-40B4-BE49-F238E27FC236}">
                <a16:creationId xmlns:a16="http://schemas.microsoft.com/office/drawing/2014/main" id="{8E68B8A1-B8AC-4815-94CF-F85A38E5B805}"/>
              </a:ext>
            </a:extLst>
          </p:cNvPr>
          <p:cNvGraphicFramePr>
            <a:graphicFrameLocks noGrp="1"/>
          </p:cNvGraphicFramePr>
          <p:nvPr>
            <p:extLst>
              <p:ext uri="{D42A27DB-BD31-4B8C-83A1-F6EECF244321}">
                <p14:modId xmlns:p14="http://schemas.microsoft.com/office/powerpoint/2010/main" val="1274209624"/>
              </p:ext>
            </p:extLst>
          </p:nvPr>
        </p:nvGraphicFramePr>
        <p:xfrm>
          <a:off x="533398" y="1340487"/>
          <a:ext cx="11268740" cy="3069891"/>
        </p:xfrm>
        <a:graphic>
          <a:graphicData uri="http://schemas.openxmlformats.org/drawingml/2006/table">
            <a:tbl>
              <a:tblPr/>
              <a:tblGrid>
                <a:gridCol w="544286">
                  <a:extLst>
                    <a:ext uri="{9D8B030D-6E8A-4147-A177-3AD203B41FA5}">
                      <a16:colId xmlns:a16="http://schemas.microsoft.com/office/drawing/2014/main" val="20000"/>
                    </a:ext>
                  </a:extLst>
                </a:gridCol>
                <a:gridCol w="2949899">
                  <a:extLst>
                    <a:ext uri="{9D8B030D-6E8A-4147-A177-3AD203B41FA5}">
                      <a16:colId xmlns:a16="http://schemas.microsoft.com/office/drawing/2014/main" val="20001"/>
                    </a:ext>
                  </a:extLst>
                </a:gridCol>
                <a:gridCol w="960900">
                  <a:extLst>
                    <a:ext uri="{9D8B030D-6E8A-4147-A177-3AD203B41FA5}">
                      <a16:colId xmlns:a16="http://schemas.microsoft.com/office/drawing/2014/main" val="20002"/>
                    </a:ext>
                  </a:extLst>
                </a:gridCol>
                <a:gridCol w="2535710">
                  <a:extLst>
                    <a:ext uri="{9D8B030D-6E8A-4147-A177-3AD203B41FA5}">
                      <a16:colId xmlns:a16="http://schemas.microsoft.com/office/drawing/2014/main" val="20003"/>
                    </a:ext>
                  </a:extLst>
                </a:gridCol>
                <a:gridCol w="1252082">
                  <a:extLst>
                    <a:ext uri="{9D8B030D-6E8A-4147-A177-3AD203B41FA5}">
                      <a16:colId xmlns:a16="http://schemas.microsoft.com/office/drawing/2014/main" val="20004"/>
                    </a:ext>
                  </a:extLst>
                </a:gridCol>
                <a:gridCol w="1191418">
                  <a:extLst>
                    <a:ext uri="{9D8B030D-6E8A-4147-A177-3AD203B41FA5}">
                      <a16:colId xmlns:a16="http://schemas.microsoft.com/office/drawing/2014/main" val="20005"/>
                    </a:ext>
                  </a:extLst>
                </a:gridCol>
                <a:gridCol w="1834445">
                  <a:extLst>
                    <a:ext uri="{9D8B030D-6E8A-4147-A177-3AD203B41FA5}">
                      <a16:colId xmlns:a16="http://schemas.microsoft.com/office/drawing/2014/main" val="20006"/>
                    </a:ext>
                  </a:extLst>
                </a:gridCol>
              </a:tblGrid>
              <a:tr h="73286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200" dirty="0">
                          <a:solidFill>
                            <a:schemeClr val="tx1"/>
                          </a:solidFill>
                          <a:latin typeface="+mj-lt"/>
                          <a:ea typeface="Calibri"/>
                          <a:cs typeface="Calibri" panose="020F0502020204030204" pitchFamily="34" charset="0"/>
                        </a:rPr>
                        <a:t>#</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Name</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Ref. Ind</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Role</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Attended the scene </a:t>
                      </a:r>
                    </a:p>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HII* trained</a:t>
                      </a:r>
                    </a:p>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pPr>
                      <a:r>
                        <a:rPr lang="en-US" sz="1400" b="1" kern="1200" dirty="0">
                          <a:solidFill>
                            <a:schemeClr val="tx1"/>
                          </a:solidFill>
                          <a:latin typeface="Calibri" panose="020F0502020204030204" pitchFamily="34" charset="0"/>
                          <a:ea typeface="+mn-ea"/>
                          <a:cs typeface="Calibri" panose="020F0502020204030204" pitchFamily="34" charset="0"/>
                        </a:rPr>
                        <a:t>Date attended HII training</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050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1</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Investigation Team Lead</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2</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3</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4</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6</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7</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8</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9</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183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a:ea typeface="+mn-ea"/>
                          <a:cs typeface="+mn-cs"/>
                        </a:rPr>
                        <a:t>10</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a:ea typeface="+mn-ea"/>
                        <a:cs typeface="+mn-cs"/>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0035AAD0-58EE-47A0-90E0-BBB6EE83567B}"/>
              </a:ext>
            </a:extLst>
          </p:cNvPr>
          <p:cNvSpPr txBox="1"/>
          <p:nvPr/>
        </p:nvSpPr>
        <p:spPr>
          <a:xfrm>
            <a:off x="613144" y="5708011"/>
            <a:ext cx="3048000" cy="307777"/>
          </a:xfrm>
          <a:prstGeom prst="rect">
            <a:avLst/>
          </a:prstGeom>
          <a:noFill/>
        </p:spPr>
        <p:txBody>
          <a:bodyPr wrap="square" rtlCol="0">
            <a:spAutoFit/>
          </a:bodyPr>
          <a:lstStyle/>
          <a:p>
            <a:pPr eaLnBrk="0" fontAlgn="base" hangingPunct="0">
              <a:spcBef>
                <a:spcPct val="0"/>
              </a:spcBef>
              <a:spcAft>
                <a:spcPct val="0"/>
              </a:spcAft>
            </a:pPr>
            <a:r>
              <a:rPr lang="en-GB" sz="1400" dirty="0">
                <a:solidFill>
                  <a:srgbClr val="0070C0"/>
                </a:solidFill>
                <a:latin typeface="Calibri" panose="020F0502020204030204" pitchFamily="34" charset="0"/>
                <a:ea typeface="MS PGothic" pitchFamily="34" charset="-128"/>
              </a:rPr>
              <a:t>*HII – HSE Incident Investigation </a:t>
            </a:r>
          </a:p>
        </p:txBody>
      </p:sp>
    </p:spTree>
    <p:extLst>
      <p:ext uri="{BB962C8B-B14F-4D97-AF65-F5344CB8AC3E}">
        <p14:creationId xmlns:p14="http://schemas.microsoft.com/office/powerpoint/2010/main" val="33032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56AE8-5CBA-4AA9-B9AA-83C8422C7DE4}"/>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extBox 5">
            <a:extLst>
              <a:ext uri="{FF2B5EF4-FFF2-40B4-BE49-F238E27FC236}">
                <a16:creationId xmlns:a16="http://schemas.microsoft.com/office/drawing/2014/main" id="{CA25792C-CF44-4B4F-B4E6-9176E86FB3C7}"/>
              </a:ext>
            </a:extLst>
          </p:cNvPr>
          <p:cNvSpPr txBox="1"/>
          <p:nvPr/>
        </p:nvSpPr>
        <p:spPr>
          <a:xfrm>
            <a:off x="3195812" y="2337247"/>
            <a:ext cx="8113046" cy="1754326"/>
          </a:xfrm>
          <a:prstGeom prst="rect">
            <a:avLst/>
          </a:prstGeom>
          <a:noFill/>
        </p:spPr>
        <p:txBody>
          <a:bodyPr wrap="square" rtlCol="0">
            <a:spAutoFit/>
          </a:bodyPr>
          <a:lstStyle/>
          <a:p>
            <a:endParaRPr lang="en-US" sz="5400" dirty="0"/>
          </a:p>
          <a:p>
            <a:pPr algn="ctr"/>
            <a:r>
              <a:rPr lang="en-US" sz="5400" i="1" kern="0" dirty="0">
                <a:latin typeface="Times New Roman" panose="02020603050405020304" pitchFamily="18" charset="0"/>
                <a:ea typeface="MS PGothic" pitchFamily="34" charset="-128"/>
                <a:cs typeface="Times New Roman" panose="02020603050405020304" pitchFamily="18" charset="0"/>
              </a:rPr>
              <a:t>END OF </a:t>
            </a:r>
            <a:r>
              <a:rPr lang="en-US" sz="5400" i="1" kern="0" dirty="0">
                <a:latin typeface="Calibri" panose="020F0502020204030204" pitchFamily="34" charset="0"/>
                <a:ea typeface="MS PGothic" pitchFamily="34" charset="-128"/>
                <a:cs typeface="Calibri" panose="020F0502020204030204" pitchFamily="34" charset="0"/>
              </a:rPr>
              <a:t>INVESTIGATION</a:t>
            </a:r>
            <a:r>
              <a:rPr lang="en-US" sz="5400" i="1" kern="0" dirty="0">
                <a:latin typeface="Times New Roman" panose="02020603050405020304" pitchFamily="18" charset="0"/>
                <a:ea typeface="MS PGothic" pitchFamily="34" charset="-128"/>
                <a:cs typeface="Times New Roman" panose="02020603050405020304" pitchFamily="18" charset="0"/>
              </a:rPr>
              <a:t> </a:t>
            </a:r>
          </a:p>
        </p:txBody>
      </p:sp>
      <p:grpSp>
        <p:nvGrpSpPr>
          <p:cNvPr id="7" name="Group 6">
            <a:extLst>
              <a:ext uri="{FF2B5EF4-FFF2-40B4-BE49-F238E27FC236}">
                <a16:creationId xmlns:a16="http://schemas.microsoft.com/office/drawing/2014/main" id="{0F7CD7B8-365A-4476-B6FA-DC62D7B5EC96}"/>
              </a:ext>
            </a:extLst>
          </p:cNvPr>
          <p:cNvGrpSpPr/>
          <p:nvPr/>
        </p:nvGrpSpPr>
        <p:grpSpPr>
          <a:xfrm>
            <a:off x="713531" y="1289868"/>
            <a:ext cx="2931113" cy="5256170"/>
            <a:chOff x="838200" y="490540"/>
            <a:chExt cx="3401095" cy="5456860"/>
          </a:xfrm>
        </p:grpSpPr>
        <p:sp>
          <p:nvSpPr>
            <p:cNvPr id="8" name="Freeform 11">
              <a:extLst>
                <a:ext uri="{FF2B5EF4-FFF2-40B4-BE49-F238E27FC236}">
                  <a16:creationId xmlns:a16="http://schemas.microsoft.com/office/drawing/2014/main" id="{76D935A6-2F93-4410-AA41-3E9A50346D45}"/>
                </a:ext>
              </a:extLst>
            </p:cNvPr>
            <p:cNvSpPr>
              <a:spLocks/>
            </p:cNvSpPr>
            <p:nvPr/>
          </p:nvSpPr>
          <p:spPr bwMode="auto">
            <a:xfrm>
              <a:off x="3200384" y="1731372"/>
              <a:ext cx="926292" cy="202714"/>
            </a:xfrm>
            <a:custGeom>
              <a:avLst/>
              <a:gdLst>
                <a:gd name="T0" fmla="*/ 658 w 658"/>
                <a:gd name="T1" fmla="*/ 0 h 144"/>
                <a:gd name="T2" fmla="*/ 658 w 658"/>
                <a:gd name="T3" fmla="*/ 144 h 144"/>
                <a:gd name="T4" fmla="*/ 0 w 658"/>
                <a:gd name="T5" fmla="*/ 116 h 144"/>
                <a:gd name="T6" fmla="*/ 0 w 658"/>
                <a:gd name="T7" fmla="*/ 0 h 144"/>
                <a:gd name="T8" fmla="*/ 658 w 658"/>
                <a:gd name="T9" fmla="*/ 0 h 144"/>
              </a:gdLst>
              <a:ahLst/>
              <a:cxnLst>
                <a:cxn ang="0">
                  <a:pos x="T0" y="T1"/>
                </a:cxn>
                <a:cxn ang="0">
                  <a:pos x="T2" y="T3"/>
                </a:cxn>
                <a:cxn ang="0">
                  <a:pos x="T4" y="T5"/>
                </a:cxn>
                <a:cxn ang="0">
                  <a:pos x="T6" y="T7"/>
                </a:cxn>
                <a:cxn ang="0">
                  <a:pos x="T8" y="T9"/>
                </a:cxn>
              </a:cxnLst>
              <a:rect l="0" t="0" r="r" b="b"/>
              <a:pathLst>
                <a:path w="658" h="144">
                  <a:moveTo>
                    <a:pt x="658" y="0"/>
                  </a:moveTo>
                  <a:lnTo>
                    <a:pt x="658" y="144"/>
                  </a:lnTo>
                  <a:lnTo>
                    <a:pt x="0" y="116"/>
                  </a:lnTo>
                  <a:lnTo>
                    <a:pt x="0" y="0"/>
                  </a:lnTo>
                  <a:lnTo>
                    <a:pt x="658"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9" name="Rectangle 12">
              <a:extLst>
                <a:ext uri="{FF2B5EF4-FFF2-40B4-BE49-F238E27FC236}">
                  <a16:creationId xmlns:a16="http://schemas.microsoft.com/office/drawing/2014/main" id="{ABA609D6-0E01-4804-9F47-9D51EA42BEE1}"/>
                </a:ext>
              </a:extLst>
            </p:cNvPr>
            <p:cNvSpPr>
              <a:spLocks noChangeArrowheads="1"/>
            </p:cNvSpPr>
            <p:nvPr/>
          </p:nvSpPr>
          <p:spPr bwMode="auto">
            <a:xfrm>
              <a:off x="4126676" y="1731372"/>
              <a:ext cx="112619" cy="247761"/>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0" name="Rectangle 13">
              <a:extLst>
                <a:ext uri="{FF2B5EF4-FFF2-40B4-BE49-F238E27FC236}">
                  <a16:creationId xmlns:a16="http://schemas.microsoft.com/office/drawing/2014/main" id="{1B5F8EE3-1DFE-4E66-A2B5-F2A8E23C06D6}"/>
                </a:ext>
              </a:extLst>
            </p:cNvPr>
            <p:cNvSpPr>
              <a:spLocks noChangeArrowheads="1"/>
            </p:cNvSpPr>
            <p:nvPr/>
          </p:nvSpPr>
          <p:spPr bwMode="auto">
            <a:xfrm>
              <a:off x="4126676" y="1483611"/>
              <a:ext cx="112619" cy="24776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1" name="Freeform 14">
              <a:extLst>
                <a:ext uri="{FF2B5EF4-FFF2-40B4-BE49-F238E27FC236}">
                  <a16:creationId xmlns:a16="http://schemas.microsoft.com/office/drawing/2014/main" id="{EBDBECDB-BE15-4B48-9633-EB5E36816969}"/>
                </a:ext>
              </a:extLst>
            </p:cNvPr>
            <p:cNvSpPr>
              <a:spLocks/>
            </p:cNvSpPr>
            <p:nvPr/>
          </p:nvSpPr>
          <p:spPr bwMode="auto">
            <a:xfrm>
              <a:off x="3200384" y="1525843"/>
              <a:ext cx="926292" cy="205529"/>
            </a:xfrm>
            <a:custGeom>
              <a:avLst/>
              <a:gdLst>
                <a:gd name="T0" fmla="*/ 658 w 658"/>
                <a:gd name="T1" fmla="*/ 0 h 146"/>
                <a:gd name="T2" fmla="*/ 658 w 658"/>
                <a:gd name="T3" fmla="*/ 146 h 146"/>
                <a:gd name="T4" fmla="*/ 0 w 658"/>
                <a:gd name="T5" fmla="*/ 146 h 146"/>
                <a:gd name="T6" fmla="*/ 0 w 658"/>
                <a:gd name="T7" fmla="*/ 30 h 146"/>
                <a:gd name="T8" fmla="*/ 658 w 658"/>
                <a:gd name="T9" fmla="*/ 0 h 146"/>
              </a:gdLst>
              <a:ahLst/>
              <a:cxnLst>
                <a:cxn ang="0">
                  <a:pos x="T0" y="T1"/>
                </a:cxn>
                <a:cxn ang="0">
                  <a:pos x="T2" y="T3"/>
                </a:cxn>
                <a:cxn ang="0">
                  <a:pos x="T4" y="T5"/>
                </a:cxn>
                <a:cxn ang="0">
                  <a:pos x="T6" y="T7"/>
                </a:cxn>
                <a:cxn ang="0">
                  <a:pos x="T8" y="T9"/>
                </a:cxn>
              </a:cxnLst>
              <a:rect l="0" t="0" r="r" b="b"/>
              <a:pathLst>
                <a:path w="658" h="146">
                  <a:moveTo>
                    <a:pt x="658" y="0"/>
                  </a:moveTo>
                  <a:lnTo>
                    <a:pt x="658" y="146"/>
                  </a:lnTo>
                  <a:lnTo>
                    <a:pt x="0" y="146"/>
                  </a:lnTo>
                  <a:lnTo>
                    <a:pt x="0" y="30"/>
                  </a:lnTo>
                  <a:lnTo>
                    <a:pt x="658"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2" name="Group 11">
              <a:extLst>
                <a:ext uri="{FF2B5EF4-FFF2-40B4-BE49-F238E27FC236}">
                  <a16:creationId xmlns:a16="http://schemas.microsoft.com/office/drawing/2014/main" id="{D02F8817-3A29-4970-A04C-B48A51CD252A}"/>
                </a:ext>
              </a:extLst>
            </p:cNvPr>
            <p:cNvGrpSpPr/>
            <p:nvPr/>
          </p:nvGrpSpPr>
          <p:grpSpPr>
            <a:xfrm>
              <a:off x="838200" y="490540"/>
              <a:ext cx="2701449" cy="5456860"/>
              <a:chOff x="838200" y="490540"/>
              <a:chExt cx="2701449" cy="5456860"/>
            </a:xfrm>
          </p:grpSpPr>
          <p:sp>
            <p:nvSpPr>
              <p:cNvPr id="15" name="Freeform 20">
                <a:extLst>
                  <a:ext uri="{FF2B5EF4-FFF2-40B4-BE49-F238E27FC236}">
                    <a16:creationId xmlns:a16="http://schemas.microsoft.com/office/drawing/2014/main" id="{68406CDA-F27A-4756-8A19-0C70BC4B5827}"/>
                  </a:ext>
                </a:extLst>
              </p:cNvPr>
              <p:cNvSpPr>
                <a:spLocks/>
              </p:cNvSpPr>
              <p:nvPr/>
            </p:nvSpPr>
            <p:spPr bwMode="auto">
              <a:xfrm>
                <a:off x="1529399" y="3865498"/>
                <a:ext cx="530717" cy="1606225"/>
              </a:xfrm>
              <a:custGeom>
                <a:avLst/>
                <a:gdLst>
                  <a:gd name="T0" fmla="*/ 188 w 188"/>
                  <a:gd name="T1" fmla="*/ 0 h 517"/>
                  <a:gd name="T2" fmla="*/ 188 w 188"/>
                  <a:gd name="T3" fmla="*/ 127 h 517"/>
                  <a:gd name="T4" fmla="*/ 159 w 188"/>
                  <a:gd name="T5" fmla="*/ 127 h 517"/>
                  <a:gd name="T6" fmla="*/ 122 w 188"/>
                  <a:gd name="T7" fmla="*/ 231 h 517"/>
                  <a:gd name="T8" fmla="*/ 102 w 188"/>
                  <a:gd name="T9" fmla="*/ 517 h 517"/>
                  <a:gd name="T10" fmla="*/ 0 w 188"/>
                  <a:gd name="T11" fmla="*/ 517 h 517"/>
                  <a:gd name="T12" fmla="*/ 1 w 188"/>
                  <a:gd name="T13" fmla="*/ 0 h 517"/>
                  <a:gd name="T14" fmla="*/ 188 w 188"/>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517">
                    <a:moveTo>
                      <a:pt x="188" y="0"/>
                    </a:moveTo>
                    <a:cubicBezTo>
                      <a:pt x="188" y="127"/>
                      <a:pt x="188" y="127"/>
                      <a:pt x="188" y="127"/>
                    </a:cubicBezTo>
                    <a:cubicBezTo>
                      <a:pt x="159" y="127"/>
                      <a:pt x="159" y="127"/>
                      <a:pt x="159" y="127"/>
                    </a:cubicBezTo>
                    <a:cubicBezTo>
                      <a:pt x="140" y="133"/>
                      <a:pt x="122" y="231"/>
                      <a:pt x="122" y="231"/>
                    </a:cubicBezTo>
                    <a:cubicBezTo>
                      <a:pt x="102" y="517"/>
                      <a:pt x="102" y="517"/>
                      <a:pt x="102" y="517"/>
                    </a:cubicBezTo>
                    <a:cubicBezTo>
                      <a:pt x="0" y="517"/>
                      <a:pt x="0" y="517"/>
                      <a:pt x="0" y="517"/>
                    </a:cubicBezTo>
                    <a:cubicBezTo>
                      <a:pt x="1" y="0"/>
                      <a:pt x="1" y="0"/>
                      <a:pt x="1" y="0"/>
                    </a:cubicBezTo>
                    <a:lnTo>
                      <a:pt x="188"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6" name="Freeform 26">
                <a:extLst>
                  <a:ext uri="{FF2B5EF4-FFF2-40B4-BE49-F238E27FC236}">
                    <a16:creationId xmlns:a16="http://schemas.microsoft.com/office/drawing/2014/main" id="{16296C33-DAA5-4FC7-A45F-666F5EA6917A}"/>
                  </a:ext>
                </a:extLst>
              </p:cNvPr>
              <p:cNvSpPr>
                <a:spLocks/>
              </p:cNvSpPr>
              <p:nvPr/>
            </p:nvSpPr>
            <p:spPr bwMode="auto">
              <a:xfrm>
                <a:off x="2060117" y="3865498"/>
                <a:ext cx="533533" cy="1604456"/>
              </a:xfrm>
              <a:custGeom>
                <a:avLst/>
                <a:gdLst>
                  <a:gd name="T0" fmla="*/ 0 w 189"/>
                  <a:gd name="T1" fmla="*/ 0 h 517"/>
                  <a:gd name="T2" fmla="*/ 0 w 189"/>
                  <a:gd name="T3" fmla="*/ 127 h 517"/>
                  <a:gd name="T4" fmla="*/ 30 w 189"/>
                  <a:gd name="T5" fmla="*/ 127 h 517"/>
                  <a:gd name="T6" fmla="*/ 67 w 189"/>
                  <a:gd name="T7" fmla="*/ 231 h 517"/>
                  <a:gd name="T8" fmla="*/ 86 w 189"/>
                  <a:gd name="T9" fmla="*/ 517 h 517"/>
                  <a:gd name="T10" fmla="*/ 189 w 189"/>
                  <a:gd name="T11" fmla="*/ 517 h 517"/>
                  <a:gd name="T12" fmla="*/ 188 w 189"/>
                  <a:gd name="T13" fmla="*/ 0 h 517"/>
                  <a:gd name="T14" fmla="*/ 0 w 189"/>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517">
                    <a:moveTo>
                      <a:pt x="0" y="0"/>
                    </a:moveTo>
                    <a:cubicBezTo>
                      <a:pt x="0" y="127"/>
                      <a:pt x="0" y="127"/>
                      <a:pt x="0" y="127"/>
                    </a:cubicBezTo>
                    <a:cubicBezTo>
                      <a:pt x="30" y="127"/>
                      <a:pt x="30" y="127"/>
                      <a:pt x="30" y="127"/>
                    </a:cubicBezTo>
                    <a:cubicBezTo>
                      <a:pt x="48" y="133"/>
                      <a:pt x="67" y="231"/>
                      <a:pt x="67" y="231"/>
                    </a:cubicBezTo>
                    <a:cubicBezTo>
                      <a:pt x="86" y="517"/>
                      <a:pt x="86" y="517"/>
                      <a:pt x="86" y="517"/>
                    </a:cubicBezTo>
                    <a:cubicBezTo>
                      <a:pt x="189" y="517"/>
                      <a:pt x="189" y="517"/>
                      <a:pt x="189" y="517"/>
                    </a:cubicBezTo>
                    <a:cubicBezTo>
                      <a:pt x="188" y="0"/>
                      <a:pt x="188" y="0"/>
                      <a:pt x="188" y="0"/>
                    </a:cubicBezTo>
                    <a:lnTo>
                      <a:pt x="0"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7" name="Line 32">
                <a:extLst>
                  <a:ext uri="{FF2B5EF4-FFF2-40B4-BE49-F238E27FC236}">
                    <a16:creationId xmlns:a16="http://schemas.microsoft.com/office/drawing/2014/main" id="{A558AE8B-E60D-4DD1-B66E-FEBBA48FB4A7}"/>
                  </a:ext>
                </a:extLst>
              </p:cNvPr>
              <p:cNvSpPr>
                <a:spLocks noChangeShapeType="1"/>
              </p:cNvSpPr>
              <p:nvPr/>
            </p:nvSpPr>
            <p:spPr bwMode="auto">
              <a:xfrm>
                <a:off x="3090581" y="4541210"/>
                <a:ext cx="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8" name="Freeform 33">
                <a:extLst>
                  <a:ext uri="{FF2B5EF4-FFF2-40B4-BE49-F238E27FC236}">
                    <a16:creationId xmlns:a16="http://schemas.microsoft.com/office/drawing/2014/main" id="{906F8F30-67EA-463F-AF50-893E9CC8AB18}"/>
                  </a:ext>
                </a:extLst>
              </p:cNvPr>
              <p:cNvSpPr>
                <a:spLocks/>
              </p:cNvSpPr>
              <p:nvPr/>
            </p:nvSpPr>
            <p:spPr bwMode="auto">
              <a:xfrm>
                <a:off x="1139456" y="3966855"/>
                <a:ext cx="432176" cy="419505"/>
              </a:xfrm>
              <a:custGeom>
                <a:avLst/>
                <a:gdLst>
                  <a:gd name="T0" fmla="*/ 138 w 153"/>
                  <a:gd name="T1" fmla="*/ 109 h 149"/>
                  <a:gd name="T2" fmla="*/ 116 w 153"/>
                  <a:gd name="T3" fmla="*/ 111 h 149"/>
                  <a:gd name="T4" fmla="*/ 111 w 153"/>
                  <a:gd name="T5" fmla="*/ 128 h 149"/>
                  <a:gd name="T6" fmla="*/ 96 w 153"/>
                  <a:gd name="T7" fmla="*/ 126 h 149"/>
                  <a:gd name="T8" fmla="*/ 88 w 153"/>
                  <a:gd name="T9" fmla="*/ 140 h 149"/>
                  <a:gd name="T10" fmla="*/ 72 w 153"/>
                  <a:gd name="T11" fmla="*/ 133 h 149"/>
                  <a:gd name="T12" fmla="*/ 60 w 153"/>
                  <a:gd name="T13" fmla="*/ 147 h 149"/>
                  <a:gd name="T14" fmla="*/ 43 w 153"/>
                  <a:gd name="T15" fmla="*/ 135 h 149"/>
                  <a:gd name="T16" fmla="*/ 32 w 153"/>
                  <a:gd name="T17" fmla="*/ 145 h 149"/>
                  <a:gd name="T18" fmla="*/ 9 w 153"/>
                  <a:gd name="T19" fmla="*/ 67 h 149"/>
                  <a:gd name="T20" fmla="*/ 11 w 153"/>
                  <a:gd name="T21" fmla="*/ 23 h 149"/>
                  <a:gd name="T22" fmla="*/ 73 w 153"/>
                  <a:gd name="T23" fmla="*/ 0 h 149"/>
                  <a:gd name="T24" fmla="*/ 95 w 153"/>
                  <a:gd name="T25" fmla="*/ 24 h 149"/>
                  <a:gd name="T26" fmla="*/ 125 w 153"/>
                  <a:gd name="T27" fmla="*/ 46 h 149"/>
                  <a:gd name="T28" fmla="*/ 133 w 153"/>
                  <a:gd name="T29" fmla="*/ 84 h 149"/>
                  <a:gd name="T30" fmla="*/ 138 w 153"/>
                  <a:gd name="T31" fmla="*/ 10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9">
                    <a:moveTo>
                      <a:pt x="138" y="109"/>
                    </a:moveTo>
                    <a:cubicBezTo>
                      <a:pt x="137" y="109"/>
                      <a:pt x="116" y="111"/>
                      <a:pt x="116" y="111"/>
                    </a:cubicBezTo>
                    <a:cubicBezTo>
                      <a:pt x="119" y="119"/>
                      <a:pt x="117" y="123"/>
                      <a:pt x="111" y="128"/>
                    </a:cubicBezTo>
                    <a:cubicBezTo>
                      <a:pt x="105" y="133"/>
                      <a:pt x="100" y="124"/>
                      <a:pt x="96" y="126"/>
                    </a:cubicBezTo>
                    <a:cubicBezTo>
                      <a:pt x="93" y="128"/>
                      <a:pt x="95" y="136"/>
                      <a:pt x="88" y="140"/>
                    </a:cubicBezTo>
                    <a:cubicBezTo>
                      <a:pt x="81" y="144"/>
                      <a:pt x="72" y="133"/>
                      <a:pt x="72" y="133"/>
                    </a:cubicBezTo>
                    <a:cubicBezTo>
                      <a:pt x="72" y="139"/>
                      <a:pt x="67" y="145"/>
                      <a:pt x="60" y="147"/>
                    </a:cubicBezTo>
                    <a:cubicBezTo>
                      <a:pt x="53" y="149"/>
                      <a:pt x="43" y="135"/>
                      <a:pt x="43" y="135"/>
                    </a:cubicBezTo>
                    <a:cubicBezTo>
                      <a:pt x="43" y="142"/>
                      <a:pt x="40" y="146"/>
                      <a:pt x="32" y="145"/>
                    </a:cubicBezTo>
                    <a:cubicBezTo>
                      <a:pt x="23" y="143"/>
                      <a:pt x="0" y="95"/>
                      <a:pt x="9" y="67"/>
                    </a:cubicBezTo>
                    <a:cubicBezTo>
                      <a:pt x="15" y="50"/>
                      <a:pt x="13" y="33"/>
                      <a:pt x="11" y="23"/>
                    </a:cubicBezTo>
                    <a:cubicBezTo>
                      <a:pt x="73" y="0"/>
                      <a:pt x="73" y="0"/>
                      <a:pt x="73" y="0"/>
                    </a:cubicBezTo>
                    <a:cubicBezTo>
                      <a:pt x="79" y="8"/>
                      <a:pt x="91" y="22"/>
                      <a:pt x="95" y="24"/>
                    </a:cubicBezTo>
                    <a:cubicBezTo>
                      <a:pt x="102" y="26"/>
                      <a:pt x="117" y="30"/>
                      <a:pt x="125" y="46"/>
                    </a:cubicBezTo>
                    <a:cubicBezTo>
                      <a:pt x="133" y="63"/>
                      <a:pt x="133" y="84"/>
                      <a:pt x="133" y="84"/>
                    </a:cubicBezTo>
                    <a:cubicBezTo>
                      <a:pt x="153" y="90"/>
                      <a:pt x="139" y="108"/>
                      <a:pt x="138" y="109"/>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9" name="Group 18">
                <a:extLst>
                  <a:ext uri="{FF2B5EF4-FFF2-40B4-BE49-F238E27FC236}">
                    <a16:creationId xmlns:a16="http://schemas.microsoft.com/office/drawing/2014/main" id="{DC919EE1-6F02-4DE4-A8ED-2DC4EB90BCD1}"/>
                  </a:ext>
                </a:extLst>
              </p:cNvPr>
              <p:cNvGrpSpPr/>
              <p:nvPr/>
            </p:nvGrpSpPr>
            <p:grpSpPr>
              <a:xfrm flipH="1">
                <a:off x="1295616" y="490540"/>
                <a:ext cx="1672282" cy="2462929"/>
                <a:chOff x="-1659511" y="1906017"/>
                <a:chExt cx="1613870" cy="2376900"/>
              </a:xfrm>
            </p:grpSpPr>
            <p:sp>
              <p:nvSpPr>
                <p:cNvPr id="52" name="Freeform 8">
                  <a:extLst>
                    <a:ext uri="{FF2B5EF4-FFF2-40B4-BE49-F238E27FC236}">
                      <a16:creationId xmlns:a16="http://schemas.microsoft.com/office/drawing/2014/main" id="{494C650D-FCDD-4177-9556-6ED61E23CBCC}"/>
                    </a:ext>
                  </a:extLst>
                </p:cNvPr>
                <p:cNvSpPr>
                  <a:spLocks/>
                </p:cNvSpPr>
                <p:nvPr/>
              </p:nvSpPr>
              <p:spPr bwMode="auto">
                <a:xfrm>
                  <a:off x="-920257" y="3630405"/>
                  <a:ext cx="359435" cy="652512"/>
                </a:xfrm>
                <a:custGeom>
                  <a:avLst/>
                  <a:gdLst>
                    <a:gd name="T0" fmla="*/ 165 w 168"/>
                    <a:gd name="T1" fmla="*/ 104 h 135"/>
                    <a:gd name="T2" fmla="*/ 168 w 168"/>
                    <a:gd name="T3" fmla="*/ 4 h 135"/>
                    <a:gd name="T4" fmla="*/ 4 w 168"/>
                    <a:gd name="T5" fmla="*/ 0 h 135"/>
                    <a:gd name="T6" fmla="*/ 0 w 168"/>
                    <a:gd name="T7" fmla="*/ 129 h 135"/>
                    <a:gd name="T8" fmla="*/ 165 w 168"/>
                    <a:gd name="T9" fmla="*/ 104 h 135"/>
                  </a:gdLst>
                  <a:ahLst/>
                  <a:cxnLst>
                    <a:cxn ang="0">
                      <a:pos x="T0" y="T1"/>
                    </a:cxn>
                    <a:cxn ang="0">
                      <a:pos x="T2" y="T3"/>
                    </a:cxn>
                    <a:cxn ang="0">
                      <a:pos x="T4" y="T5"/>
                    </a:cxn>
                    <a:cxn ang="0">
                      <a:pos x="T6" y="T7"/>
                    </a:cxn>
                    <a:cxn ang="0">
                      <a:pos x="T8" y="T9"/>
                    </a:cxn>
                  </a:cxnLst>
                  <a:rect l="0" t="0" r="r" b="b"/>
                  <a:pathLst>
                    <a:path w="168" h="135">
                      <a:moveTo>
                        <a:pt x="165" y="104"/>
                      </a:moveTo>
                      <a:cubicBezTo>
                        <a:pt x="168" y="4"/>
                        <a:pt x="168" y="4"/>
                        <a:pt x="168" y="4"/>
                      </a:cubicBezTo>
                      <a:cubicBezTo>
                        <a:pt x="4" y="0"/>
                        <a:pt x="4" y="0"/>
                        <a:pt x="4" y="0"/>
                      </a:cubicBezTo>
                      <a:cubicBezTo>
                        <a:pt x="0" y="129"/>
                        <a:pt x="0" y="129"/>
                        <a:pt x="0" y="129"/>
                      </a:cubicBezTo>
                      <a:cubicBezTo>
                        <a:pt x="28" y="132"/>
                        <a:pt x="96" y="135"/>
                        <a:pt x="165" y="104"/>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3" name="Freeform 19">
                  <a:extLst>
                    <a:ext uri="{FF2B5EF4-FFF2-40B4-BE49-F238E27FC236}">
                      <a16:creationId xmlns:a16="http://schemas.microsoft.com/office/drawing/2014/main" id="{29DB09C8-F46D-4073-8DDC-2B0F1AE4B993}"/>
                    </a:ext>
                  </a:extLst>
                </p:cNvPr>
                <p:cNvSpPr>
                  <a:spLocks/>
                </p:cNvSpPr>
                <p:nvPr/>
              </p:nvSpPr>
              <p:spPr bwMode="auto">
                <a:xfrm>
                  <a:off x="-1449072" y="2584266"/>
                  <a:ext cx="1335304" cy="682791"/>
                </a:xfrm>
                <a:custGeom>
                  <a:avLst/>
                  <a:gdLst>
                    <a:gd name="T0" fmla="*/ 372 w 469"/>
                    <a:gd name="T1" fmla="*/ 0 h 240"/>
                    <a:gd name="T2" fmla="*/ 176 w 469"/>
                    <a:gd name="T3" fmla="*/ 71 h 240"/>
                    <a:gd name="T4" fmla="*/ 16 w 469"/>
                    <a:gd name="T5" fmla="*/ 9 h 240"/>
                    <a:gd name="T6" fmla="*/ 39 w 469"/>
                    <a:gd name="T7" fmla="*/ 145 h 240"/>
                    <a:gd name="T8" fmla="*/ 382 w 469"/>
                    <a:gd name="T9" fmla="*/ 225 h 240"/>
                    <a:gd name="T10" fmla="*/ 440 w 469"/>
                    <a:gd name="T11" fmla="*/ 240 h 240"/>
                    <a:gd name="T12" fmla="*/ 469 w 469"/>
                    <a:gd name="T13" fmla="*/ 78 h 240"/>
                    <a:gd name="T14" fmla="*/ 372 w 469"/>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240">
                      <a:moveTo>
                        <a:pt x="372" y="0"/>
                      </a:moveTo>
                      <a:cubicBezTo>
                        <a:pt x="372" y="0"/>
                        <a:pt x="214" y="75"/>
                        <a:pt x="176" y="71"/>
                      </a:cubicBezTo>
                      <a:cubicBezTo>
                        <a:pt x="138" y="67"/>
                        <a:pt x="16" y="9"/>
                        <a:pt x="16" y="9"/>
                      </a:cubicBezTo>
                      <a:cubicBezTo>
                        <a:pt x="0" y="82"/>
                        <a:pt x="39" y="145"/>
                        <a:pt x="39" y="145"/>
                      </a:cubicBezTo>
                      <a:cubicBezTo>
                        <a:pt x="382" y="225"/>
                        <a:pt x="382" y="225"/>
                        <a:pt x="382" y="225"/>
                      </a:cubicBezTo>
                      <a:cubicBezTo>
                        <a:pt x="440" y="240"/>
                        <a:pt x="440" y="240"/>
                        <a:pt x="440" y="240"/>
                      </a:cubicBezTo>
                      <a:cubicBezTo>
                        <a:pt x="456" y="178"/>
                        <a:pt x="469" y="114"/>
                        <a:pt x="469" y="78"/>
                      </a:cubicBezTo>
                      <a:cubicBezTo>
                        <a:pt x="398" y="62"/>
                        <a:pt x="372" y="0"/>
                        <a:pt x="372"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4" name="Freeform 20">
                  <a:extLst>
                    <a:ext uri="{FF2B5EF4-FFF2-40B4-BE49-F238E27FC236}">
                      <a16:creationId xmlns:a16="http://schemas.microsoft.com/office/drawing/2014/main" id="{0217F00D-E811-4647-AF63-4DD251DA41A0}"/>
                    </a:ext>
                  </a:extLst>
                </p:cNvPr>
                <p:cNvSpPr>
                  <a:spLocks/>
                </p:cNvSpPr>
                <p:nvPr/>
              </p:nvSpPr>
              <p:spPr bwMode="auto">
                <a:xfrm>
                  <a:off x="-1659511" y="1906017"/>
                  <a:ext cx="1545743" cy="909884"/>
                </a:xfrm>
                <a:custGeom>
                  <a:avLst/>
                  <a:gdLst>
                    <a:gd name="T0" fmla="*/ 499 w 543"/>
                    <a:gd name="T1" fmla="*/ 200 h 320"/>
                    <a:gd name="T2" fmla="*/ 256 w 543"/>
                    <a:gd name="T3" fmla="*/ 68 h 320"/>
                    <a:gd name="T4" fmla="*/ 187 w 543"/>
                    <a:gd name="T5" fmla="*/ 87 h 320"/>
                    <a:gd name="T6" fmla="*/ 89 w 543"/>
                    <a:gd name="T7" fmla="*/ 188 h 320"/>
                    <a:gd name="T8" fmla="*/ 90 w 543"/>
                    <a:gd name="T9" fmla="*/ 251 h 320"/>
                    <a:gd name="T10" fmla="*/ 250 w 543"/>
                    <a:gd name="T11" fmla="*/ 313 h 320"/>
                    <a:gd name="T12" fmla="*/ 446 w 543"/>
                    <a:gd name="T13" fmla="*/ 242 h 320"/>
                    <a:gd name="T14" fmla="*/ 543 w 543"/>
                    <a:gd name="T15" fmla="*/ 320 h 320"/>
                    <a:gd name="T16" fmla="*/ 499 w 543"/>
                    <a:gd name="T17" fmla="*/ 2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20">
                      <a:moveTo>
                        <a:pt x="499" y="200"/>
                      </a:moveTo>
                      <a:cubicBezTo>
                        <a:pt x="469" y="76"/>
                        <a:pt x="256" y="68"/>
                        <a:pt x="256" y="68"/>
                      </a:cubicBezTo>
                      <a:cubicBezTo>
                        <a:pt x="145" y="0"/>
                        <a:pt x="187" y="87"/>
                        <a:pt x="187" y="87"/>
                      </a:cubicBezTo>
                      <a:cubicBezTo>
                        <a:pt x="0" y="20"/>
                        <a:pt x="89" y="188"/>
                        <a:pt x="89" y="188"/>
                      </a:cubicBezTo>
                      <a:cubicBezTo>
                        <a:pt x="20" y="185"/>
                        <a:pt x="90" y="251"/>
                        <a:pt x="90" y="251"/>
                      </a:cubicBezTo>
                      <a:cubicBezTo>
                        <a:pt x="90" y="251"/>
                        <a:pt x="212" y="309"/>
                        <a:pt x="250" y="313"/>
                      </a:cubicBezTo>
                      <a:cubicBezTo>
                        <a:pt x="288" y="317"/>
                        <a:pt x="446" y="242"/>
                        <a:pt x="446" y="242"/>
                      </a:cubicBezTo>
                      <a:cubicBezTo>
                        <a:pt x="446" y="242"/>
                        <a:pt x="472" y="304"/>
                        <a:pt x="543" y="320"/>
                      </a:cubicBezTo>
                      <a:cubicBezTo>
                        <a:pt x="543" y="209"/>
                        <a:pt x="499" y="200"/>
                        <a:pt x="499" y="200"/>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5" name="Freeform 21">
                  <a:extLst>
                    <a:ext uri="{FF2B5EF4-FFF2-40B4-BE49-F238E27FC236}">
                      <a16:creationId xmlns:a16="http://schemas.microsoft.com/office/drawing/2014/main" id="{1CE4677C-8AD9-4ABE-96F6-925509A811E2}"/>
                    </a:ext>
                  </a:extLst>
                </p:cNvPr>
                <p:cNvSpPr>
                  <a:spLocks/>
                </p:cNvSpPr>
                <p:nvPr/>
              </p:nvSpPr>
              <p:spPr bwMode="auto">
                <a:xfrm>
                  <a:off x="-1400626" y="2584266"/>
                  <a:ext cx="1354985" cy="1417057"/>
                </a:xfrm>
                <a:custGeom>
                  <a:avLst/>
                  <a:gdLst>
                    <a:gd name="T0" fmla="*/ 408 w 476"/>
                    <a:gd name="T1" fmla="*/ 195 h 498"/>
                    <a:gd name="T2" fmla="*/ 383 w 476"/>
                    <a:gd name="T3" fmla="*/ 217 h 498"/>
                    <a:gd name="T4" fmla="*/ 369 w 476"/>
                    <a:gd name="T5" fmla="*/ 177 h 498"/>
                    <a:gd name="T6" fmla="*/ 355 w 476"/>
                    <a:gd name="T7" fmla="*/ 0 h 498"/>
                    <a:gd name="T8" fmla="*/ 21 w 476"/>
                    <a:gd name="T9" fmla="*/ 19 h 498"/>
                    <a:gd name="T10" fmla="*/ 69 w 476"/>
                    <a:gd name="T11" fmla="*/ 407 h 498"/>
                    <a:gd name="T12" fmla="*/ 158 w 476"/>
                    <a:gd name="T13" fmla="*/ 469 h 498"/>
                    <a:gd name="T14" fmla="*/ 395 w 476"/>
                    <a:gd name="T15" fmla="*/ 314 h 498"/>
                    <a:gd name="T16" fmla="*/ 466 w 476"/>
                    <a:gd name="T17" fmla="*/ 243 h 498"/>
                    <a:gd name="T18" fmla="*/ 408 w 476"/>
                    <a:gd name="T19" fmla="*/ 19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98">
                      <a:moveTo>
                        <a:pt x="408" y="195"/>
                      </a:moveTo>
                      <a:cubicBezTo>
                        <a:pt x="383" y="217"/>
                        <a:pt x="383" y="217"/>
                        <a:pt x="383" y="217"/>
                      </a:cubicBezTo>
                      <a:cubicBezTo>
                        <a:pt x="377" y="204"/>
                        <a:pt x="373" y="190"/>
                        <a:pt x="369" y="177"/>
                      </a:cubicBezTo>
                      <a:cubicBezTo>
                        <a:pt x="348" y="98"/>
                        <a:pt x="355" y="0"/>
                        <a:pt x="355" y="0"/>
                      </a:cubicBezTo>
                      <a:cubicBezTo>
                        <a:pt x="175" y="70"/>
                        <a:pt x="21" y="19"/>
                        <a:pt x="21" y="19"/>
                      </a:cubicBezTo>
                      <a:cubicBezTo>
                        <a:pt x="30" y="109"/>
                        <a:pt x="0" y="306"/>
                        <a:pt x="69" y="407"/>
                      </a:cubicBezTo>
                      <a:cubicBezTo>
                        <a:pt x="89" y="437"/>
                        <a:pt x="115" y="462"/>
                        <a:pt x="158" y="469"/>
                      </a:cubicBezTo>
                      <a:cubicBezTo>
                        <a:pt x="346" y="498"/>
                        <a:pt x="395" y="314"/>
                        <a:pt x="395" y="314"/>
                      </a:cubicBezTo>
                      <a:cubicBezTo>
                        <a:pt x="395" y="314"/>
                        <a:pt x="454" y="330"/>
                        <a:pt x="466" y="243"/>
                      </a:cubicBezTo>
                      <a:cubicBezTo>
                        <a:pt x="476" y="171"/>
                        <a:pt x="408" y="195"/>
                        <a:pt x="408" y="195"/>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6" name="Freeform 22">
                  <a:extLst>
                    <a:ext uri="{FF2B5EF4-FFF2-40B4-BE49-F238E27FC236}">
                      <a16:creationId xmlns:a16="http://schemas.microsoft.com/office/drawing/2014/main" id="{2610C764-68EF-4FB9-BDF1-6D98949C5DFB}"/>
                    </a:ext>
                  </a:extLst>
                </p:cNvPr>
                <p:cNvSpPr>
                  <a:spLocks/>
                </p:cNvSpPr>
                <p:nvPr/>
              </p:nvSpPr>
              <p:spPr bwMode="auto">
                <a:xfrm>
                  <a:off x="-1341582" y="2584266"/>
                  <a:ext cx="982553" cy="469324"/>
                </a:xfrm>
                <a:custGeom>
                  <a:avLst/>
                  <a:gdLst>
                    <a:gd name="T0" fmla="*/ 307 w 345"/>
                    <a:gd name="T1" fmla="*/ 32 h 165"/>
                    <a:gd name="T2" fmla="*/ 345 w 345"/>
                    <a:gd name="T3" fmla="*/ 165 h 165"/>
                    <a:gd name="T4" fmla="*/ 334 w 345"/>
                    <a:gd name="T5" fmla="*/ 0 h 165"/>
                    <a:gd name="T6" fmla="*/ 0 w 345"/>
                    <a:gd name="T7" fmla="*/ 19 h 165"/>
                    <a:gd name="T8" fmla="*/ 1 w 345"/>
                    <a:gd name="T9" fmla="*/ 52 h 165"/>
                    <a:gd name="T10" fmla="*/ 307 w 345"/>
                    <a:gd name="T11" fmla="*/ 32 h 165"/>
                  </a:gdLst>
                  <a:ahLst/>
                  <a:cxnLst>
                    <a:cxn ang="0">
                      <a:pos x="T0" y="T1"/>
                    </a:cxn>
                    <a:cxn ang="0">
                      <a:pos x="T2" y="T3"/>
                    </a:cxn>
                    <a:cxn ang="0">
                      <a:pos x="T4" y="T5"/>
                    </a:cxn>
                    <a:cxn ang="0">
                      <a:pos x="T6" y="T7"/>
                    </a:cxn>
                    <a:cxn ang="0">
                      <a:pos x="T8" y="T9"/>
                    </a:cxn>
                    <a:cxn ang="0">
                      <a:pos x="T10" y="T11"/>
                    </a:cxn>
                  </a:cxnLst>
                  <a:rect l="0" t="0" r="r" b="b"/>
                  <a:pathLst>
                    <a:path w="345" h="165">
                      <a:moveTo>
                        <a:pt x="307" y="32"/>
                      </a:moveTo>
                      <a:cubicBezTo>
                        <a:pt x="307" y="32"/>
                        <a:pt x="322" y="115"/>
                        <a:pt x="345" y="165"/>
                      </a:cubicBezTo>
                      <a:cubicBezTo>
                        <a:pt x="328" y="91"/>
                        <a:pt x="334" y="0"/>
                        <a:pt x="334" y="0"/>
                      </a:cubicBezTo>
                      <a:cubicBezTo>
                        <a:pt x="154" y="70"/>
                        <a:pt x="0" y="19"/>
                        <a:pt x="0" y="19"/>
                      </a:cubicBezTo>
                      <a:cubicBezTo>
                        <a:pt x="1" y="29"/>
                        <a:pt x="1" y="40"/>
                        <a:pt x="1" y="52"/>
                      </a:cubicBezTo>
                      <a:cubicBezTo>
                        <a:pt x="71" y="62"/>
                        <a:pt x="197" y="71"/>
                        <a:pt x="307" y="32"/>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7" name="Freeform 23">
                  <a:extLst>
                    <a:ext uri="{FF2B5EF4-FFF2-40B4-BE49-F238E27FC236}">
                      <a16:creationId xmlns:a16="http://schemas.microsoft.com/office/drawing/2014/main" id="{C5E58A11-7AC3-4CEC-80E2-DB4BBEEED08B}"/>
                    </a:ext>
                  </a:extLst>
                </p:cNvPr>
                <p:cNvSpPr>
                  <a:spLocks/>
                </p:cNvSpPr>
                <p:nvPr/>
              </p:nvSpPr>
              <p:spPr bwMode="auto">
                <a:xfrm>
                  <a:off x="-1044848" y="3212555"/>
                  <a:ext cx="168048" cy="293706"/>
                </a:xfrm>
                <a:custGeom>
                  <a:avLst/>
                  <a:gdLst>
                    <a:gd name="T0" fmla="*/ 59 w 59"/>
                    <a:gd name="T1" fmla="*/ 88 h 103"/>
                    <a:gd name="T2" fmla="*/ 1 w 59"/>
                    <a:gd name="T3" fmla="*/ 69 h 103"/>
                    <a:gd name="T4" fmla="*/ 17 w 59"/>
                    <a:gd name="T5" fmla="*/ 43 h 103"/>
                    <a:gd name="T6" fmla="*/ 55 w 59"/>
                    <a:gd name="T7" fmla="*/ 0 h 103"/>
                    <a:gd name="T8" fmla="*/ 55 w 59"/>
                    <a:gd name="T9" fmla="*/ 0 h 103"/>
                    <a:gd name="T10" fmla="*/ 19 w 59"/>
                    <a:gd name="T11" fmla="*/ 54 h 103"/>
                    <a:gd name="T12" fmla="*/ 10 w 59"/>
                    <a:gd name="T13" fmla="*/ 67 h 103"/>
                    <a:gd name="T14" fmla="*/ 59 w 59"/>
                    <a:gd name="T15" fmla="*/ 8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3">
                      <a:moveTo>
                        <a:pt x="59" y="88"/>
                      </a:moveTo>
                      <a:cubicBezTo>
                        <a:pt x="22" y="103"/>
                        <a:pt x="3" y="86"/>
                        <a:pt x="1" y="69"/>
                      </a:cubicBezTo>
                      <a:cubicBezTo>
                        <a:pt x="0" y="58"/>
                        <a:pt x="6" y="48"/>
                        <a:pt x="17" y="43"/>
                      </a:cubicBezTo>
                      <a:cubicBezTo>
                        <a:pt x="39" y="35"/>
                        <a:pt x="55" y="1"/>
                        <a:pt x="55" y="0"/>
                      </a:cubicBezTo>
                      <a:cubicBezTo>
                        <a:pt x="55" y="0"/>
                        <a:pt x="55" y="0"/>
                        <a:pt x="55" y="0"/>
                      </a:cubicBezTo>
                      <a:cubicBezTo>
                        <a:pt x="55" y="8"/>
                        <a:pt x="47" y="38"/>
                        <a:pt x="19" y="54"/>
                      </a:cubicBezTo>
                      <a:cubicBezTo>
                        <a:pt x="13" y="58"/>
                        <a:pt x="9" y="61"/>
                        <a:pt x="10" y="67"/>
                      </a:cubicBezTo>
                      <a:cubicBezTo>
                        <a:pt x="11" y="76"/>
                        <a:pt x="25" y="91"/>
                        <a:pt x="59" y="88"/>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8" name="Freeform 24">
                  <a:extLst>
                    <a:ext uri="{FF2B5EF4-FFF2-40B4-BE49-F238E27FC236}">
                      <a16:creationId xmlns:a16="http://schemas.microsoft.com/office/drawing/2014/main" id="{B26BE3B9-EE67-4853-B38F-004AF86FB215}"/>
                    </a:ext>
                  </a:extLst>
                </p:cNvPr>
                <p:cNvSpPr>
                  <a:spLocks/>
                </p:cNvSpPr>
                <p:nvPr/>
              </p:nvSpPr>
              <p:spPr bwMode="auto">
                <a:xfrm>
                  <a:off x="-1539909" y="2099803"/>
                  <a:ext cx="925023" cy="455699"/>
                </a:xfrm>
                <a:custGeom>
                  <a:avLst/>
                  <a:gdLst>
                    <a:gd name="T0" fmla="*/ 63 w 325"/>
                    <a:gd name="T1" fmla="*/ 0 h 160"/>
                    <a:gd name="T2" fmla="*/ 325 w 325"/>
                    <a:gd name="T3" fmla="*/ 77 h 160"/>
                    <a:gd name="T4" fmla="*/ 42 w 325"/>
                    <a:gd name="T5" fmla="*/ 104 h 160"/>
                    <a:gd name="T6" fmla="*/ 63 w 325"/>
                    <a:gd name="T7" fmla="*/ 0 h 160"/>
                  </a:gdLst>
                  <a:ahLst/>
                  <a:cxnLst>
                    <a:cxn ang="0">
                      <a:pos x="T0" y="T1"/>
                    </a:cxn>
                    <a:cxn ang="0">
                      <a:pos x="T2" y="T3"/>
                    </a:cxn>
                    <a:cxn ang="0">
                      <a:pos x="T4" y="T5"/>
                    </a:cxn>
                    <a:cxn ang="0">
                      <a:pos x="T6" y="T7"/>
                    </a:cxn>
                  </a:cxnLst>
                  <a:rect l="0" t="0" r="r" b="b"/>
                  <a:pathLst>
                    <a:path w="325" h="160">
                      <a:moveTo>
                        <a:pt x="63" y="0"/>
                      </a:moveTo>
                      <a:cubicBezTo>
                        <a:pt x="63" y="0"/>
                        <a:pt x="141" y="77"/>
                        <a:pt x="325" y="77"/>
                      </a:cubicBezTo>
                      <a:cubicBezTo>
                        <a:pt x="325" y="77"/>
                        <a:pt x="205" y="160"/>
                        <a:pt x="42" y="104"/>
                      </a:cubicBezTo>
                      <a:cubicBezTo>
                        <a:pt x="42" y="104"/>
                        <a:pt x="0" y="5"/>
                        <a:pt x="63" y="0"/>
                      </a:cubicBezTo>
                      <a:close/>
                    </a:path>
                  </a:pathLst>
                </a:custGeom>
                <a:solidFill>
                  <a:srgbClr val="67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9" name="Freeform 25">
                  <a:extLst>
                    <a:ext uri="{FF2B5EF4-FFF2-40B4-BE49-F238E27FC236}">
                      <a16:creationId xmlns:a16="http://schemas.microsoft.com/office/drawing/2014/main" id="{C975D62D-F77A-42B2-86ED-C7099CAF2E97}"/>
                    </a:ext>
                  </a:extLst>
                </p:cNvPr>
                <p:cNvSpPr>
                  <a:spLocks/>
                </p:cNvSpPr>
                <p:nvPr/>
              </p:nvSpPr>
              <p:spPr bwMode="auto">
                <a:xfrm>
                  <a:off x="-1264371" y="3348811"/>
                  <a:ext cx="1173311" cy="652512"/>
                </a:xfrm>
                <a:custGeom>
                  <a:avLst/>
                  <a:gdLst>
                    <a:gd name="T0" fmla="*/ 332 w 412"/>
                    <a:gd name="T1" fmla="*/ 23 h 229"/>
                    <a:gd name="T2" fmla="*/ 128 w 412"/>
                    <a:gd name="T3" fmla="*/ 178 h 229"/>
                    <a:gd name="T4" fmla="*/ 0 w 412"/>
                    <a:gd name="T5" fmla="*/ 96 h 229"/>
                    <a:gd name="T6" fmla="*/ 21 w 412"/>
                    <a:gd name="T7" fmla="*/ 138 h 229"/>
                    <a:gd name="T8" fmla="*/ 110 w 412"/>
                    <a:gd name="T9" fmla="*/ 200 h 229"/>
                    <a:gd name="T10" fmla="*/ 347 w 412"/>
                    <a:gd name="T11" fmla="*/ 45 h 229"/>
                    <a:gd name="T12" fmla="*/ 412 w 412"/>
                    <a:gd name="T13" fmla="*/ 0 h 229"/>
                    <a:gd name="T14" fmla="*/ 332 w 412"/>
                    <a:gd name="T15" fmla="*/ 23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229">
                      <a:moveTo>
                        <a:pt x="332" y="23"/>
                      </a:moveTo>
                      <a:cubicBezTo>
                        <a:pt x="316" y="70"/>
                        <a:pt x="257" y="185"/>
                        <a:pt x="128" y="178"/>
                      </a:cubicBezTo>
                      <a:cubicBezTo>
                        <a:pt x="58" y="174"/>
                        <a:pt x="23" y="128"/>
                        <a:pt x="0" y="96"/>
                      </a:cubicBezTo>
                      <a:cubicBezTo>
                        <a:pt x="5" y="111"/>
                        <a:pt x="12" y="125"/>
                        <a:pt x="21" y="138"/>
                      </a:cubicBezTo>
                      <a:cubicBezTo>
                        <a:pt x="41" y="168"/>
                        <a:pt x="67" y="193"/>
                        <a:pt x="110" y="200"/>
                      </a:cubicBezTo>
                      <a:cubicBezTo>
                        <a:pt x="298" y="229"/>
                        <a:pt x="347" y="45"/>
                        <a:pt x="347" y="45"/>
                      </a:cubicBezTo>
                      <a:cubicBezTo>
                        <a:pt x="347" y="45"/>
                        <a:pt x="392" y="57"/>
                        <a:pt x="412" y="0"/>
                      </a:cubicBezTo>
                      <a:cubicBezTo>
                        <a:pt x="377" y="58"/>
                        <a:pt x="332" y="23"/>
                        <a:pt x="332" y="23"/>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grpSp>
          <p:sp>
            <p:nvSpPr>
              <p:cNvPr id="20" name="Freeform 19">
                <a:extLst>
                  <a:ext uri="{FF2B5EF4-FFF2-40B4-BE49-F238E27FC236}">
                    <a16:creationId xmlns:a16="http://schemas.microsoft.com/office/drawing/2014/main" id="{E01E4409-1F4E-47A4-8CFE-E2D1A782E159}"/>
                  </a:ext>
                </a:extLst>
              </p:cNvPr>
              <p:cNvSpPr>
                <a:spLocks/>
              </p:cNvSpPr>
              <p:nvPr/>
            </p:nvSpPr>
            <p:spPr bwMode="auto">
              <a:xfrm>
                <a:off x="838200" y="2128353"/>
                <a:ext cx="2701449" cy="1925781"/>
              </a:xfrm>
              <a:custGeom>
                <a:avLst/>
                <a:gdLst>
                  <a:gd name="T0" fmla="*/ 834 w 957"/>
                  <a:gd name="T1" fmla="*/ 296 h 683"/>
                  <a:gd name="T2" fmla="*/ 643 w 957"/>
                  <a:gd name="T3" fmla="*/ 356 h 683"/>
                  <a:gd name="T4" fmla="*/ 621 w 957"/>
                  <a:gd name="T5" fmla="*/ 616 h 683"/>
                  <a:gd name="T6" fmla="*/ 246 w 957"/>
                  <a:gd name="T7" fmla="*/ 616 h 683"/>
                  <a:gd name="T8" fmla="*/ 232 w 957"/>
                  <a:gd name="T9" fmla="*/ 377 h 683"/>
                  <a:gd name="T10" fmla="*/ 202 w 957"/>
                  <a:gd name="T11" fmla="*/ 644 h 683"/>
                  <a:gd name="T12" fmla="*/ 180 w 957"/>
                  <a:gd name="T13" fmla="*/ 652 h 683"/>
                  <a:gd name="T14" fmla="*/ 118 w 957"/>
                  <a:gd name="T15" fmla="*/ 675 h 683"/>
                  <a:gd name="T16" fmla="*/ 95 w 957"/>
                  <a:gd name="T17" fmla="*/ 683 h 683"/>
                  <a:gd name="T18" fmla="*/ 134 w 957"/>
                  <a:gd name="T19" fmla="*/ 308 h 683"/>
                  <a:gd name="T20" fmla="*/ 280 w 957"/>
                  <a:gd name="T21" fmla="*/ 234 h 683"/>
                  <a:gd name="T22" fmla="*/ 333 w 957"/>
                  <a:gd name="T23" fmla="*/ 232 h 683"/>
                  <a:gd name="T24" fmla="*/ 412 w 957"/>
                  <a:gd name="T25" fmla="*/ 291 h 683"/>
                  <a:gd name="T26" fmla="*/ 434 w 957"/>
                  <a:gd name="T27" fmla="*/ 355 h 683"/>
                  <a:gd name="T28" fmla="*/ 461 w 957"/>
                  <a:gd name="T29" fmla="*/ 291 h 683"/>
                  <a:gd name="T30" fmla="*/ 540 w 957"/>
                  <a:gd name="T31" fmla="*/ 232 h 683"/>
                  <a:gd name="T32" fmla="*/ 597 w 957"/>
                  <a:gd name="T33" fmla="*/ 233 h 683"/>
                  <a:gd name="T34" fmla="*/ 687 w 957"/>
                  <a:gd name="T35" fmla="*/ 241 h 683"/>
                  <a:gd name="T36" fmla="*/ 803 w 957"/>
                  <a:gd name="T37" fmla="*/ 139 h 683"/>
                  <a:gd name="T38" fmla="*/ 774 w 957"/>
                  <a:gd name="T39" fmla="*/ 0 h 683"/>
                  <a:gd name="T40" fmla="*/ 893 w 957"/>
                  <a:gd name="T41" fmla="*/ 0 h 683"/>
                  <a:gd name="T42" fmla="*/ 834 w 957"/>
                  <a:gd name="T43" fmla="*/ 29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7" h="683">
                    <a:moveTo>
                      <a:pt x="834" y="296"/>
                    </a:moveTo>
                    <a:cubicBezTo>
                      <a:pt x="710" y="368"/>
                      <a:pt x="643" y="356"/>
                      <a:pt x="643" y="356"/>
                    </a:cubicBezTo>
                    <a:cubicBezTo>
                      <a:pt x="621" y="616"/>
                      <a:pt x="621" y="616"/>
                      <a:pt x="621" y="616"/>
                    </a:cubicBezTo>
                    <a:cubicBezTo>
                      <a:pt x="246" y="616"/>
                      <a:pt x="246" y="616"/>
                      <a:pt x="246" y="616"/>
                    </a:cubicBezTo>
                    <a:cubicBezTo>
                      <a:pt x="232" y="377"/>
                      <a:pt x="232" y="377"/>
                      <a:pt x="232" y="377"/>
                    </a:cubicBezTo>
                    <a:cubicBezTo>
                      <a:pt x="232" y="377"/>
                      <a:pt x="129" y="427"/>
                      <a:pt x="202" y="644"/>
                    </a:cubicBezTo>
                    <a:cubicBezTo>
                      <a:pt x="180" y="652"/>
                      <a:pt x="180" y="652"/>
                      <a:pt x="180" y="652"/>
                    </a:cubicBezTo>
                    <a:cubicBezTo>
                      <a:pt x="118" y="675"/>
                      <a:pt x="118" y="675"/>
                      <a:pt x="118" y="675"/>
                    </a:cubicBezTo>
                    <a:cubicBezTo>
                      <a:pt x="95" y="683"/>
                      <a:pt x="95" y="683"/>
                      <a:pt x="95" y="683"/>
                    </a:cubicBezTo>
                    <a:cubicBezTo>
                      <a:pt x="95" y="683"/>
                      <a:pt x="0" y="429"/>
                      <a:pt x="134" y="308"/>
                    </a:cubicBezTo>
                    <a:cubicBezTo>
                      <a:pt x="134" y="308"/>
                      <a:pt x="206" y="244"/>
                      <a:pt x="280" y="234"/>
                    </a:cubicBezTo>
                    <a:cubicBezTo>
                      <a:pt x="333" y="232"/>
                      <a:pt x="333" y="232"/>
                      <a:pt x="333" y="232"/>
                    </a:cubicBezTo>
                    <a:cubicBezTo>
                      <a:pt x="412" y="291"/>
                      <a:pt x="412" y="291"/>
                      <a:pt x="412" y="291"/>
                    </a:cubicBezTo>
                    <a:cubicBezTo>
                      <a:pt x="434" y="355"/>
                      <a:pt x="434" y="355"/>
                      <a:pt x="434" y="355"/>
                    </a:cubicBezTo>
                    <a:cubicBezTo>
                      <a:pt x="461" y="291"/>
                      <a:pt x="461" y="291"/>
                      <a:pt x="461" y="291"/>
                    </a:cubicBezTo>
                    <a:cubicBezTo>
                      <a:pt x="540" y="232"/>
                      <a:pt x="540" y="232"/>
                      <a:pt x="540" y="232"/>
                    </a:cubicBezTo>
                    <a:cubicBezTo>
                      <a:pt x="597" y="233"/>
                      <a:pt x="597" y="233"/>
                      <a:pt x="597" y="233"/>
                    </a:cubicBezTo>
                    <a:cubicBezTo>
                      <a:pt x="597" y="233"/>
                      <a:pt x="637" y="255"/>
                      <a:pt x="687" y="241"/>
                    </a:cubicBezTo>
                    <a:cubicBezTo>
                      <a:pt x="737" y="226"/>
                      <a:pt x="801" y="205"/>
                      <a:pt x="803" y="139"/>
                    </a:cubicBezTo>
                    <a:cubicBezTo>
                      <a:pt x="805" y="74"/>
                      <a:pt x="779" y="24"/>
                      <a:pt x="774" y="0"/>
                    </a:cubicBezTo>
                    <a:cubicBezTo>
                      <a:pt x="893" y="0"/>
                      <a:pt x="893" y="0"/>
                      <a:pt x="893" y="0"/>
                    </a:cubicBezTo>
                    <a:cubicBezTo>
                      <a:pt x="893" y="0"/>
                      <a:pt x="957" y="224"/>
                      <a:pt x="834" y="296"/>
                    </a:cubicBezTo>
                    <a:close/>
                  </a:path>
                </a:pathLst>
              </a:custGeom>
              <a:solidFill>
                <a:srgbClr val="3A3A3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1" name="Freeform 18">
                <a:extLst>
                  <a:ext uri="{FF2B5EF4-FFF2-40B4-BE49-F238E27FC236}">
                    <a16:creationId xmlns:a16="http://schemas.microsoft.com/office/drawing/2014/main" id="{171CBB50-6FB8-4A8A-9EBC-4C75776B00F4}"/>
                  </a:ext>
                </a:extLst>
              </p:cNvPr>
              <p:cNvSpPr>
                <a:spLocks/>
              </p:cNvSpPr>
              <p:nvPr/>
            </p:nvSpPr>
            <p:spPr bwMode="auto">
              <a:xfrm>
                <a:off x="1777161" y="2782950"/>
                <a:ext cx="584211" cy="346303"/>
              </a:xfrm>
              <a:custGeom>
                <a:avLst/>
                <a:gdLst>
                  <a:gd name="T0" fmla="*/ 415 w 415"/>
                  <a:gd name="T1" fmla="*/ 0 h 246"/>
                  <a:gd name="T2" fmla="*/ 257 w 415"/>
                  <a:gd name="T3" fmla="*/ 118 h 246"/>
                  <a:gd name="T4" fmla="*/ 203 w 415"/>
                  <a:gd name="T5" fmla="*/ 246 h 246"/>
                  <a:gd name="T6" fmla="*/ 159 w 415"/>
                  <a:gd name="T7" fmla="*/ 118 h 246"/>
                  <a:gd name="T8" fmla="*/ 0 w 415"/>
                  <a:gd name="T9" fmla="*/ 0 h 246"/>
                  <a:gd name="T10" fmla="*/ 107 w 415"/>
                  <a:gd name="T11" fmla="*/ 0 h 246"/>
                  <a:gd name="T12" fmla="*/ 311 w 415"/>
                  <a:gd name="T13" fmla="*/ 0 h 246"/>
                  <a:gd name="T14" fmla="*/ 415 w 415"/>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246">
                    <a:moveTo>
                      <a:pt x="415" y="0"/>
                    </a:moveTo>
                    <a:lnTo>
                      <a:pt x="257" y="118"/>
                    </a:lnTo>
                    <a:lnTo>
                      <a:pt x="203" y="246"/>
                    </a:lnTo>
                    <a:lnTo>
                      <a:pt x="159" y="118"/>
                    </a:lnTo>
                    <a:lnTo>
                      <a:pt x="0" y="0"/>
                    </a:lnTo>
                    <a:lnTo>
                      <a:pt x="107" y="0"/>
                    </a:lnTo>
                    <a:lnTo>
                      <a:pt x="311" y="0"/>
                    </a:lnTo>
                    <a:lnTo>
                      <a:pt x="415" y="0"/>
                    </a:ln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2" name="Freeform 10">
                <a:extLst>
                  <a:ext uri="{FF2B5EF4-FFF2-40B4-BE49-F238E27FC236}">
                    <a16:creationId xmlns:a16="http://schemas.microsoft.com/office/drawing/2014/main" id="{0A4AE541-4B70-4916-AE44-5C00DC42E16F}"/>
                  </a:ext>
                </a:extLst>
              </p:cNvPr>
              <p:cNvSpPr>
                <a:spLocks/>
              </p:cNvSpPr>
              <p:nvPr/>
            </p:nvSpPr>
            <p:spPr bwMode="auto">
              <a:xfrm>
                <a:off x="2610542" y="1731372"/>
                <a:ext cx="589842" cy="118250"/>
              </a:xfrm>
              <a:custGeom>
                <a:avLst/>
                <a:gdLst>
                  <a:gd name="T0" fmla="*/ 419 w 419"/>
                  <a:gd name="T1" fmla="*/ 0 h 84"/>
                  <a:gd name="T2" fmla="*/ 419 w 419"/>
                  <a:gd name="T3" fmla="*/ 84 h 84"/>
                  <a:gd name="T4" fmla="*/ 0 w 419"/>
                  <a:gd name="T5" fmla="*/ 68 h 84"/>
                  <a:gd name="T6" fmla="*/ 0 w 419"/>
                  <a:gd name="T7" fmla="*/ 0 h 84"/>
                  <a:gd name="T8" fmla="*/ 419 w 419"/>
                  <a:gd name="T9" fmla="*/ 0 h 84"/>
                </a:gdLst>
                <a:ahLst/>
                <a:cxnLst>
                  <a:cxn ang="0">
                    <a:pos x="T0" y="T1"/>
                  </a:cxn>
                  <a:cxn ang="0">
                    <a:pos x="T2" y="T3"/>
                  </a:cxn>
                  <a:cxn ang="0">
                    <a:pos x="T4" y="T5"/>
                  </a:cxn>
                  <a:cxn ang="0">
                    <a:pos x="T6" y="T7"/>
                  </a:cxn>
                  <a:cxn ang="0">
                    <a:pos x="T8" y="T9"/>
                  </a:cxn>
                </a:cxnLst>
                <a:rect l="0" t="0" r="r" b="b"/>
                <a:pathLst>
                  <a:path w="419" h="84">
                    <a:moveTo>
                      <a:pt x="419" y="0"/>
                    </a:moveTo>
                    <a:lnTo>
                      <a:pt x="419" y="84"/>
                    </a:lnTo>
                    <a:lnTo>
                      <a:pt x="0" y="68"/>
                    </a:lnTo>
                    <a:lnTo>
                      <a:pt x="0" y="0"/>
                    </a:lnTo>
                    <a:lnTo>
                      <a:pt x="419"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3" name="Freeform 15">
                <a:extLst>
                  <a:ext uri="{FF2B5EF4-FFF2-40B4-BE49-F238E27FC236}">
                    <a16:creationId xmlns:a16="http://schemas.microsoft.com/office/drawing/2014/main" id="{6C26095F-CEE6-49CA-8CF1-8A355084CAC9}"/>
                  </a:ext>
                </a:extLst>
              </p:cNvPr>
              <p:cNvSpPr>
                <a:spLocks/>
              </p:cNvSpPr>
              <p:nvPr/>
            </p:nvSpPr>
            <p:spPr bwMode="auto">
              <a:xfrm>
                <a:off x="2610542" y="1624384"/>
                <a:ext cx="589842" cy="106988"/>
              </a:xfrm>
              <a:custGeom>
                <a:avLst/>
                <a:gdLst>
                  <a:gd name="T0" fmla="*/ 419 w 419"/>
                  <a:gd name="T1" fmla="*/ 0 h 76"/>
                  <a:gd name="T2" fmla="*/ 419 w 419"/>
                  <a:gd name="T3" fmla="*/ 76 h 76"/>
                  <a:gd name="T4" fmla="*/ 0 w 419"/>
                  <a:gd name="T5" fmla="*/ 76 h 76"/>
                  <a:gd name="T6" fmla="*/ 0 w 419"/>
                  <a:gd name="T7" fmla="*/ 16 h 76"/>
                  <a:gd name="T8" fmla="*/ 419 w 419"/>
                  <a:gd name="T9" fmla="*/ 0 h 76"/>
                </a:gdLst>
                <a:ahLst/>
                <a:cxnLst>
                  <a:cxn ang="0">
                    <a:pos x="T0" y="T1"/>
                  </a:cxn>
                  <a:cxn ang="0">
                    <a:pos x="T2" y="T3"/>
                  </a:cxn>
                  <a:cxn ang="0">
                    <a:pos x="T4" y="T5"/>
                  </a:cxn>
                  <a:cxn ang="0">
                    <a:pos x="T6" y="T7"/>
                  </a:cxn>
                  <a:cxn ang="0">
                    <a:pos x="T8" y="T9"/>
                  </a:cxn>
                </a:cxnLst>
                <a:rect l="0" t="0" r="r" b="b"/>
                <a:pathLst>
                  <a:path w="419" h="76">
                    <a:moveTo>
                      <a:pt x="419" y="0"/>
                    </a:moveTo>
                    <a:lnTo>
                      <a:pt x="419" y="76"/>
                    </a:lnTo>
                    <a:lnTo>
                      <a:pt x="0" y="76"/>
                    </a:lnTo>
                    <a:lnTo>
                      <a:pt x="0" y="16"/>
                    </a:lnTo>
                    <a:lnTo>
                      <a:pt x="419"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4" name="Freeform 17">
                <a:extLst>
                  <a:ext uri="{FF2B5EF4-FFF2-40B4-BE49-F238E27FC236}">
                    <a16:creationId xmlns:a16="http://schemas.microsoft.com/office/drawing/2014/main" id="{BB44DB3D-2E03-49AD-9EBB-338E8D151C1E}"/>
                  </a:ext>
                </a:extLst>
              </p:cNvPr>
              <p:cNvSpPr>
                <a:spLocks/>
              </p:cNvSpPr>
              <p:nvPr/>
            </p:nvSpPr>
            <p:spPr bwMode="auto">
              <a:xfrm>
                <a:off x="2824518" y="1610307"/>
                <a:ext cx="468777" cy="518046"/>
              </a:xfrm>
              <a:custGeom>
                <a:avLst/>
                <a:gdLst>
                  <a:gd name="T0" fmla="*/ 166 w 166"/>
                  <a:gd name="T1" fmla="*/ 183 h 184"/>
                  <a:gd name="T2" fmla="*/ 165 w 166"/>
                  <a:gd name="T3" fmla="*/ 184 h 184"/>
                  <a:gd name="T4" fmla="*/ 102 w 166"/>
                  <a:gd name="T5" fmla="*/ 184 h 184"/>
                  <a:gd name="T6" fmla="*/ 102 w 166"/>
                  <a:gd name="T7" fmla="*/ 183 h 184"/>
                  <a:gd name="T8" fmla="*/ 83 w 166"/>
                  <a:gd name="T9" fmla="*/ 138 h 184"/>
                  <a:gd name="T10" fmla="*/ 57 w 166"/>
                  <a:gd name="T11" fmla="*/ 115 h 184"/>
                  <a:gd name="T12" fmla="*/ 22 w 166"/>
                  <a:gd name="T13" fmla="*/ 56 h 184"/>
                  <a:gd name="T14" fmla="*/ 0 w 166"/>
                  <a:gd name="T15" fmla="*/ 10 h 184"/>
                  <a:gd name="T16" fmla="*/ 24 w 166"/>
                  <a:gd name="T17" fmla="*/ 2 h 184"/>
                  <a:gd name="T18" fmla="*/ 53 w 166"/>
                  <a:gd name="T19" fmla="*/ 35 h 184"/>
                  <a:gd name="T20" fmla="*/ 119 w 166"/>
                  <a:gd name="T21" fmla="*/ 84 h 184"/>
                  <a:gd name="T22" fmla="*/ 157 w 166"/>
                  <a:gd name="T23" fmla="*/ 107 h 184"/>
                  <a:gd name="T24" fmla="*/ 166 w 166"/>
                  <a:gd name="T25"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4">
                    <a:moveTo>
                      <a:pt x="166" y="183"/>
                    </a:moveTo>
                    <a:cubicBezTo>
                      <a:pt x="166" y="183"/>
                      <a:pt x="166" y="184"/>
                      <a:pt x="165" y="184"/>
                    </a:cubicBezTo>
                    <a:cubicBezTo>
                      <a:pt x="102" y="184"/>
                      <a:pt x="102" y="184"/>
                      <a:pt x="102" y="184"/>
                    </a:cubicBezTo>
                    <a:cubicBezTo>
                      <a:pt x="102" y="184"/>
                      <a:pt x="102" y="184"/>
                      <a:pt x="102" y="183"/>
                    </a:cubicBezTo>
                    <a:cubicBezTo>
                      <a:pt x="100" y="166"/>
                      <a:pt x="94" y="152"/>
                      <a:pt x="83" y="138"/>
                    </a:cubicBezTo>
                    <a:cubicBezTo>
                      <a:pt x="72" y="124"/>
                      <a:pt x="70" y="128"/>
                      <a:pt x="57" y="115"/>
                    </a:cubicBezTo>
                    <a:cubicBezTo>
                      <a:pt x="44" y="103"/>
                      <a:pt x="23" y="58"/>
                      <a:pt x="22" y="56"/>
                    </a:cubicBezTo>
                    <a:cubicBezTo>
                      <a:pt x="21" y="54"/>
                      <a:pt x="0" y="15"/>
                      <a:pt x="0" y="10"/>
                    </a:cubicBezTo>
                    <a:cubicBezTo>
                      <a:pt x="0" y="5"/>
                      <a:pt x="14" y="0"/>
                      <a:pt x="24" y="2"/>
                    </a:cubicBezTo>
                    <a:cubicBezTo>
                      <a:pt x="36" y="4"/>
                      <a:pt x="37" y="9"/>
                      <a:pt x="53" y="35"/>
                    </a:cubicBezTo>
                    <a:cubicBezTo>
                      <a:pt x="69" y="62"/>
                      <a:pt x="86" y="71"/>
                      <a:pt x="119" y="84"/>
                    </a:cubicBezTo>
                    <a:cubicBezTo>
                      <a:pt x="152" y="98"/>
                      <a:pt x="151" y="99"/>
                      <a:pt x="157" y="107"/>
                    </a:cubicBezTo>
                    <a:cubicBezTo>
                      <a:pt x="163" y="115"/>
                      <a:pt x="166" y="183"/>
                      <a:pt x="166" y="183"/>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5" name="Freeform 465">
                <a:extLst>
                  <a:ext uri="{FF2B5EF4-FFF2-40B4-BE49-F238E27FC236}">
                    <a16:creationId xmlns:a16="http://schemas.microsoft.com/office/drawing/2014/main" id="{72C34811-99CF-4A21-A694-3EFC8789FFD6}"/>
                  </a:ext>
                </a:extLst>
              </p:cNvPr>
              <p:cNvSpPr>
                <a:spLocks/>
              </p:cNvSpPr>
              <p:nvPr/>
            </p:nvSpPr>
            <p:spPr bwMode="auto">
              <a:xfrm flipH="1">
                <a:off x="1429116" y="2784495"/>
                <a:ext cx="1141418" cy="947371"/>
              </a:xfrm>
              <a:custGeom>
                <a:avLst/>
                <a:gdLst>
                  <a:gd name="T0" fmla="*/ 160 w 254"/>
                  <a:gd name="T1" fmla="*/ 0 h 352"/>
                  <a:gd name="T2" fmla="*/ 160 w 254"/>
                  <a:gd name="T3" fmla="*/ 0 h 352"/>
                  <a:gd name="T4" fmla="*/ 159 w 254"/>
                  <a:gd name="T5" fmla="*/ 2 h 352"/>
                  <a:gd name="T6" fmla="*/ 144 w 254"/>
                  <a:gd name="T7" fmla="*/ 14 h 352"/>
                  <a:gd name="T8" fmla="*/ 125 w 254"/>
                  <a:gd name="T9" fmla="*/ 20 h 352"/>
                  <a:gd name="T10" fmla="*/ 125 w 254"/>
                  <a:gd name="T11" fmla="*/ 20 h 352"/>
                  <a:gd name="T12" fmla="*/ 99 w 254"/>
                  <a:gd name="T13" fmla="*/ 16 h 352"/>
                  <a:gd name="T14" fmla="*/ 88 w 254"/>
                  <a:gd name="T15" fmla="*/ 9 h 352"/>
                  <a:gd name="T16" fmla="*/ 81 w 254"/>
                  <a:gd name="T17" fmla="*/ 1 h 352"/>
                  <a:gd name="T18" fmla="*/ 58 w 254"/>
                  <a:gd name="T19" fmla="*/ 3 h 352"/>
                  <a:gd name="T20" fmla="*/ 48 w 254"/>
                  <a:gd name="T21" fmla="*/ 28 h 352"/>
                  <a:gd name="T22" fmla="*/ 16 w 254"/>
                  <a:gd name="T23" fmla="*/ 66 h 352"/>
                  <a:gd name="T24" fmla="*/ 0 w 254"/>
                  <a:gd name="T25" fmla="*/ 86 h 352"/>
                  <a:gd name="T26" fmla="*/ 21 w 254"/>
                  <a:gd name="T27" fmla="*/ 271 h 352"/>
                  <a:gd name="T28" fmla="*/ 16 w 254"/>
                  <a:gd name="T29" fmla="*/ 340 h 352"/>
                  <a:gd name="T30" fmla="*/ 234 w 254"/>
                  <a:gd name="T31" fmla="*/ 352 h 352"/>
                  <a:gd name="T32" fmla="*/ 254 w 254"/>
                  <a:gd name="T33" fmla="*/ 65 h 352"/>
                  <a:gd name="T34" fmla="*/ 160 w 254"/>
                  <a:gd name="T35" fmla="*/ 0 h 352"/>
                  <a:gd name="connsiteX0" fmla="*/ 6299 w 9396"/>
                  <a:gd name="connsiteY0" fmla="*/ 0 h 10000"/>
                  <a:gd name="connsiteX1" fmla="*/ 6299 w 9396"/>
                  <a:gd name="connsiteY1" fmla="*/ 0 h 10000"/>
                  <a:gd name="connsiteX2" fmla="*/ 6260 w 9396"/>
                  <a:gd name="connsiteY2" fmla="*/ 57 h 10000"/>
                  <a:gd name="connsiteX3" fmla="*/ 5669 w 9396"/>
                  <a:gd name="connsiteY3" fmla="*/ 398 h 10000"/>
                  <a:gd name="connsiteX4" fmla="*/ 4921 w 9396"/>
                  <a:gd name="connsiteY4" fmla="*/ 568 h 10000"/>
                  <a:gd name="connsiteX5" fmla="*/ 4921 w 9396"/>
                  <a:gd name="connsiteY5" fmla="*/ 568 h 10000"/>
                  <a:gd name="connsiteX6" fmla="*/ 3898 w 9396"/>
                  <a:gd name="connsiteY6" fmla="*/ 455 h 10000"/>
                  <a:gd name="connsiteX7" fmla="*/ 3465 w 9396"/>
                  <a:gd name="connsiteY7" fmla="*/ 256 h 10000"/>
                  <a:gd name="connsiteX8" fmla="*/ 3189 w 9396"/>
                  <a:gd name="connsiteY8" fmla="*/ 28 h 10000"/>
                  <a:gd name="connsiteX9" fmla="*/ 2283 w 9396"/>
                  <a:gd name="connsiteY9" fmla="*/ 85 h 10000"/>
                  <a:gd name="connsiteX10" fmla="*/ 1890 w 9396"/>
                  <a:gd name="connsiteY10" fmla="*/ 795 h 10000"/>
                  <a:gd name="connsiteX11" fmla="*/ 630 w 9396"/>
                  <a:gd name="connsiteY11" fmla="*/ 1875 h 10000"/>
                  <a:gd name="connsiteX12" fmla="*/ 0 w 9396"/>
                  <a:gd name="connsiteY12" fmla="*/ 2443 h 10000"/>
                  <a:gd name="connsiteX13" fmla="*/ 827 w 9396"/>
                  <a:gd name="connsiteY13" fmla="*/ 7699 h 10000"/>
                  <a:gd name="connsiteX14" fmla="*/ 630 w 9396"/>
                  <a:gd name="connsiteY14" fmla="*/ 9659 h 10000"/>
                  <a:gd name="connsiteX15" fmla="*/ 9213 w 9396"/>
                  <a:gd name="connsiteY15" fmla="*/ 10000 h 10000"/>
                  <a:gd name="connsiteX16" fmla="*/ 9098 w 9396"/>
                  <a:gd name="connsiteY16" fmla="*/ 2274 h 10000"/>
                  <a:gd name="connsiteX17" fmla="*/ 6299 w 9396"/>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96" h="10000">
                    <a:moveTo>
                      <a:pt x="6299" y="0"/>
                    </a:moveTo>
                    <a:lnTo>
                      <a:pt x="6299" y="0"/>
                    </a:lnTo>
                    <a:cubicBezTo>
                      <a:pt x="6299" y="28"/>
                      <a:pt x="6260" y="28"/>
                      <a:pt x="6260" y="57"/>
                    </a:cubicBezTo>
                    <a:cubicBezTo>
                      <a:pt x="6102" y="199"/>
                      <a:pt x="5906" y="313"/>
                      <a:pt x="5669" y="398"/>
                    </a:cubicBezTo>
                    <a:cubicBezTo>
                      <a:pt x="5433" y="483"/>
                      <a:pt x="5197" y="568"/>
                      <a:pt x="4921" y="568"/>
                    </a:cubicBezTo>
                    <a:lnTo>
                      <a:pt x="4921" y="568"/>
                    </a:lnTo>
                    <a:cubicBezTo>
                      <a:pt x="4567" y="597"/>
                      <a:pt x="4213" y="568"/>
                      <a:pt x="3898" y="455"/>
                    </a:cubicBezTo>
                    <a:cubicBezTo>
                      <a:pt x="3780" y="398"/>
                      <a:pt x="3622" y="313"/>
                      <a:pt x="3465" y="256"/>
                    </a:cubicBezTo>
                    <a:cubicBezTo>
                      <a:pt x="3346" y="199"/>
                      <a:pt x="3268" y="114"/>
                      <a:pt x="3189" y="28"/>
                    </a:cubicBezTo>
                    <a:cubicBezTo>
                      <a:pt x="2874" y="57"/>
                      <a:pt x="2598" y="57"/>
                      <a:pt x="2283" y="85"/>
                    </a:cubicBezTo>
                    <a:cubicBezTo>
                      <a:pt x="2244" y="341"/>
                      <a:pt x="2126" y="568"/>
                      <a:pt x="1890" y="795"/>
                    </a:cubicBezTo>
                    <a:cubicBezTo>
                      <a:pt x="1496" y="1165"/>
                      <a:pt x="1063" y="1506"/>
                      <a:pt x="630" y="1875"/>
                    </a:cubicBezTo>
                    <a:cubicBezTo>
                      <a:pt x="433" y="2045"/>
                      <a:pt x="197" y="2244"/>
                      <a:pt x="0" y="2443"/>
                    </a:cubicBezTo>
                    <a:cubicBezTo>
                      <a:pt x="354" y="3580"/>
                      <a:pt x="787" y="5341"/>
                      <a:pt x="827" y="7699"/>
                    </a:cubicBezTo>
                    <a:cubicBezTo>
                      <a:pt x="827" y="8239"/>
                      <a:pt x="748" y="8949"/>
                      <a:pt x="630" y="9659"/>
                    </a:cubicBezTo>
                    <a:cubicBezTo>
                      <a:pt x="3504" y="9517"/>
                      <a:pt x="6378" y="9659"/>
                      <a:pt x="9213" y="10000"/>
                    </a:cubicBezTo>
                    <a:cubicBezTo>
                      <a:pt x="9685" y="6705"/>
                      <a:pt x="9098" y="2274"/>
                      <a:pt x="9098" y="2274"/>
                    </a:cubicBezTo>
                    <a:cubicBezTo>
                      <a:pt x="9098" y="711"/>
                      <a:pt x="8031" y="28"/>
                      <a:pt x="6299"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6" name="Freeform 466">
                <a:extLst>
                  <a:ext uri="{FF2B5EF4-FFF2-40B4-BE49-F238E27FC236}">
                    <a16:creationId xmlns:a16="http://schemas.microsoft.com/office/drawing/2014/main" id="{328E98CC-C1EA-41AC-9D85-477F9FF3D674}"/>
                  </a:ext>
                </a:extLst>
              </p:cNvPr>
              <p:cNvSpPr>
                <a:spLocks/>
              </p:cNvSpPr>
              <p:nvPr/>
            </p:nvSpPr>
            <p:spPr bwMode="auto">
              <a:xfrm flipH="1">
                <a:off x="1914851" y="2915308"/>
                <a:ext cx="383751" cy="917996"/>
              </a:xfrm>
              <a:custGeom>
                <a:avLst/>
                <a:gdLst>
                  <a:gd name="T0" fmla="*/ 54 w 80"/>
                  <a:gd name="T1" fmla="*/ 0 h 336"/>
                  <a:gd name="T2" fmla="*/ 45 w 80"/>
                  <a:gd name="T3" fmla="*/ 8 h 336"/>
                  <a:gd name="T4" fmla="*/ 2 w 80"/>
                  <a:gd name="T5" fmla="*/ 290 h 336"/>
                  <a:gd name="T6" fmla="*/ 58 w 80"/>
                  <a:gd name="T7" fmla="*/ 336 h 336"/>
                  <a:gd name="T8" fmla="*/ 76 w 80"/>
                  <a:gd name="T9" fmla="*/ 295 h 336"/>
                  <a:gd name="T10" fmla="*/ 61 w 80"/>
                  <a:gd name="T11" fmla="*/ 7 h 336"/>
                  <a:gd name="T12" fmla="*/ 54 w 80"/>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80" h="336">
                    <a:moveTo>
                      <a:pt x="54" y="0"/>
                    </a:moveTo>
                    <a:cubicBezTo>
                      <a:pt x="49" y="0"/>
                      <a:pt x="45" y="3"/>
                      <a:pt x="45" y="8"/>
                    </a:cubicBezTo>
                    <a:cubicBezTo>
                      <a:pt x="38" y="52"/>
                      <a:pt x="0" y="270"/>
                      <a:pt x="2" y="290"/>
                    </a:cubicBezTo>
                    <a:cubicBezTo>
                      <a:pt x="4" y="312"/>
                      <a:pt x="58" y="336"/>
                      <a:pt x="58" y="336"/>
                    </a:cubicBezTo>
                    <a:cubicBezTo>
                      <a:pt x="58" y="336"/>
                      <a:pt x="71" y="320"/>
                      <a:pt x="76" y="295"/>
                    </a:cubicBezTo>
                    <a:cubicBezTo>
                      <a:pt x="80" y="272"/>
                      <a:pt x="64" y="48"/>
                      <a:pt x="61" y="7"/>
                    </a:cubicBezTo>
                    <a:cubicBezTo>
                      <a:pt x="60" y="3"/>
                      <a:pt x="57" y="0"/>
                      <a:pt x="54" y="0"/>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7" name="Freeform 467">
                <a:extLst>
                  <a:ext uri="{FF2B5EF4-FFF2-40B4-BE49-F238E27FC236}">
                    <a16:creationId xmlns:a16="http://schemas.microsoft.com/office/drawing/2014/main" id="{3F96E20B-851A-48BE-8385-B8AA030B2C7D}"/>
                  </a:ext>
                </a:extLst>
              </p:cNvPr>
              <p:cNvSpPr>
                <a:spLocks noEditPoints="1"/>
              </p:cNvSpPr>
              <p:nvPr/>
            </p:nvSpPr>
            <p:spPr bwMode="auto">
              <a:xfrm flipH="1">
                <a:off x="1980927" y="3092517"/>
                <a:ext cx="177898" cy="98772"/>
              </a:xfrm>
              <a:custGeom>
                <a:avLst/>
                <a:gdLst>
                  <a:gd name="T0" fmla="*/ 5 w 37"/>
                  <a:gd name="T1" fmla="*/ 5 h 36"/>
                  <a:gd name="T2" fmla="*/ 0 w 37"/>
                  <a:gd name="T3" fmla="*/ 36 h 36"/>
                  <a:gd name="T4" fmla="*/ 0 w 37"/>
                  <a:gd name="T5" fmla="*/ 36 h 36"/>
                  <a:gd name="T6" fmla="*/ 5 w 37"/>
                  <a:gd name="T7" fmla="*/ 5 h 36"/>
                  <a:gd name="T8" fmla="*/ 36 w 37"/>
                  <a:gd name="T9" fmla="*/ 0 h 36"/>
                  <a:gd name="T10" fmla="*/ 37 w 37"/>
                  <a:gd name="T11" fmla="*/ 12 h 36"/>
                  <a:gd name="T12" fmla="*/ 36 w 37"/>
                  <a:gd name="T13" fmla="*/ 0 h 36"/>
                  <a:gd name="T14" fmla="*/ 36 w 3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5" y="5"/>
                    </a:moveTo>
                    <a:cubicBezTo>
                      <a:pt x="4" y="15"/>
                      <a:pt x="2" y="26"/>
                      <a:pt x="0" y="36"/>
                    </a:cubicBezTo>
                    <a:cubicBezTo>
                      <a:pt x="0" y="36"/>
                      <a:pt x="0" y="36"/>
                      <a:pt x="0" y="36"/>
                    </a:cubicBezTo>
                    <a:cubicBezTo>
                      <a:pt x="2" y="26"/>
                      <a:pt x="4" y="15"/>
                      <a:pt x="5" y="5"/>
                    </a:cubicBezTo>
                    <a:moveTo>
                      <a:pt x="36" y="0"/>
                    </a:moveTo>
                    <a:cubicBezTo>
                      <a:pt x="36" y="4"/>
                      <a:pt x="36" y="8"/>
                      <a:pt x="37" y="12"/>
                    </a:cubicBezTo>
                    <a:cubicBezTo>
                      <a:pt x="36" y="8"/>
                      <a:pt x="36" y="4"/>
                      <a:pt x="36" y="0"/>
                    </a:cubicBezTo>
                    <a:cubicBezTo>
                      <a:pt x="36" y="0"/>
                      <a:pt x="36" y="0"/>
                      <a:pt x="36"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8" name="Freeform 469">
                <a:extLst>
                  <a:ext uri="{FF2B5EF4-FFF2-40B4-BE49-F238E27FC236}">
                    <a16:creationId xmlns:a16="http://schemas.microsoft.com/office/drawing/2014/main" id="{DA24EF4F-C843-43A0-9942-BC92EC6D6E0C}"/>
                  </a:ext>
                </a:extLst>
              </p:cNvPr>
              <p:cNvSpPr>
                <a:spLocks/>
              </p:cNvSpPr>
              <p:nvPr/>
            </p:nvSpPr>
            <p:spPr bwMode="auto">
              <a:xfrm flipH="1">
                <a:off x="1813195" y="2790391"/>
                <a:ext cx="365962" cy="49386"/>
              </a:xfrm>
              <a:custGeom>
                <a:avLst/>
                <a:gdLst>
                  <a:gd name="T0" fmla="*/ 76 w 76"/>
                  <a:gd name="T1" fmla="*/ 0 h 18"/>
                  <a:gd name="T2" fmla="*/ 73 w 76"/>
                  <a:gd name="T3" fmla="*/ 0 h 18"/>
                  <a:gd name="T4" fmla="*/ 73 w 76"/>
                  <a:gd name="T5" fmla="*/ 3 h 18"/>
                  <a:gd name="T6" fmla="*/ 39 w 76"/>
                  <a:gd name="T7" fmla="*/ 1 h 18"/>
                  <a:gd name="T8" fmla="*/ 0 w 76"/>
                  <a:gd name="T9" fmla="*/ 1 h 18"/>
                  <a:gd name="T10" fmla="*/ 6 w 76"/>
                  <a:gd name="T11" fmla="*/ 7 h 18"/>
                  <a:gd name="T12" fmla="*/ 16 w 76"/>
                  <a:gd name="T13" fmla="*/ 13 h 18"/>
                  <a:gd name="T14" fmla="*/ 28 w 76"/>
                  <a:gd name="T15" fmla="*/ 12 h 18"/>
                  <a:gd name="T16" fmla="*/ 47 w 76"/>
                  <a:gd name="T17" fmla="*/ 18 h 18"/>
                  <a:gd name="T18" fmla="*/ 62 w 76"/>
                  <a:gd name="T19" fmla="*/ 12 h 18"/>
                  <a:gd name="T20" fmla="*/ 76 w 7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8">
                    <a:moveTo>
                      <a:pt x="76" y="0"/>
                    </a:moveTo>
                    <a:cubicBezTo>
                      <a:pt x="73" y="0"/>
                      <a:pt x="73" y="0"/>
                      <a:pt x="73" y="0"/>
                    </a:cubicBezTo>
                    <a:cubicBezTo>
                      <a:pt x="73" y="3"/>
                      <a:pt x="73" y="3"/>
                      <a:pt x="73" y="3"/>
                    </a:cubicBezTo>
                    <a:cubicBezTo>
                      <a:pt x="39" y="1"/>
                      <a:pt x="39" y="1"/>
                      <a:pt x="39" y="1"/>
                    </a:cubicBezTo>
                    <a:cubicBezTo>
                      <a:pt x="0" y="1"/>
                      <a:pt x="0" y="1"/>
                      <a:pt x="0" y="1"/>
                    </a:cubicBezTo>
                    <a:cubicBezTo>
                      <a:pt x="2" y="3"/>
                      <a:pt x="4" y="5"/>
                      <a:pt x="6" y="7"/>
                    </a:cubicBezTo>
                    <a:cubicBezTo>
                      <a:pt x="9" y="9"/>
                      <a:pt x="13" y="11"/>
                      <a:pt x="16" y="13"/>
                    </a:cubicBezTo>
                    <a:cubicBezTo>
                      <a:pt x="19" y="12"/>
                      <a:pt x="23" y="12"/>
                      <a:pt x="28" y="12"/>
                    </a:cubicBezTo>
                    <a:cubicBezTo>
                      <a:pt x="35" y="12"/>
                      <a:pt x="42" y="13"/>
                      <a:pt x="47" y="18"/>
                    </a:cubicBezTo>
                    <a:cubicBezTo>
                      <a:pt x="52" y="17"/>
                      <a:pt x="57" y="15"/>
                      <a:pt x="62" y="12"/>
                    </a:cubicBezTo>
                    <a:cubicBezTo>
                      <a:pt x="68" y="9"/>
                      <a:pt x="72" y="5"/>
                      <a:pt x="76"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9" name="Freeform 470">
                <a:extLst>
                  <a:ext uri="{FF2B5EF4-FFF2-40B4-BE49-F238E27FC236}">
                    <a16:creationId xmlns:a16="http://schemas.microsoft.com/office/drawing/2014/main" id="{12E847EE-B994-4C4B-986B-F300D994583F}"/>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close/>
                  </a:path>
                </a:pathLst>
              </a:custGeom>
              <a:solidFill>
                <a:srgbClr val="C6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0" name="Freeform 471">
                <a:extLst>
                  <a:ext uri="{FF2B5EF4-FFF2-40B4-BE49-F238E27FC236}">
                    <a16:creationId xmlns:a16="http://schemas.microsoft.com/office/drawing/2014/main" id="{C00E9478-8336-48D5-A7A7-3672B2ADDE41}"/>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1" name="Freeform 472">
                <a:extLst>
                  <a:ext uri="{FF2B5EF4-FFF2-40B4-BE49-F238E27FC236}">
                    <a16:creationId xmlns:a16="http://schemas.microsoft.com/office/drawing/2014/main" id="{58EC2320-1A38-447B-BF37-CD6F036E1C57}"/>
                  </a:ext>
                </a:extLst>
              </p:cNvPr>
              <p:cNvSpPr>
                <a:spLocks noEditPoints="1"/>
              </p:cNvSpPr>
              <p:nvPr/>
            </p:nvSpPr>
            <p:spPr bwMode="auto">
              <a:xfrm flipH="1">
                <a:off x="1747118" y="2790391"/>
                <a:ext cx="518446" cy="185923"/>
              </a:xfrm>
              <a:custGeom>
                <a:avLst/>
                <a:gdLst>
                  <a:gd name="T0" fmla="*/ 18 w 108"/>
                  <a:gd name="T1" fmla="*/ 1 h 68"/>
                  <a:gd name="T2" fmla="*/ 0 w 108"/>
                  <a:gd name="T3" fmla="*/ 1 h 68"/>
                  <a:gd name="T4" fmla="*/ 0 w 108"/>
                  <a:gd name="T5" fmla="*/ 2 h 68"/>
                  <a:gd name="T6" fmla="*/ 4 w 108"/>
                  <a:gd name="T7" fmla="*/ 47 h 68"/>
                  <a:gd name="T8" fmla="*/ 16 w 108"/>
                  <a:gd name="T9" fmla="*/ 68 h 68"/>
                  <a:gd name="T10" fmla="*/ 29 w 108"/>
                  <a:gd name="T11" fmla="*/ 50 h 68"/>
                  <a:gd name="T12" fmla="*/ 23 w 108"/>
                  <a:gd name="T13" fmla="*/ 39 h 68"/>
                  <a:gd name="T14" fmla="*/ 23 w 108"/>
                  <a:gd name="T15" fmla="*/ 39 h 68"/>
                  <a:gd name="T16" fmla="*/ 23 w 108"/>
                  <a:gd name="T17" fmla="*/ 39 h 68"/>
                  <a:gd name="T18" fmla="*/ 21 w 108"/>
                  <a:gd name="T19" fmla="*/ 26 h 68"/>
                  <a:gd name="T20" fmla="*/ 30 w 108"/>
                  <a:gd name="T21" fmla="*/ 14 h 68"/>
                  <a:gd name="T22" fmla="*/ 30 w 108"/>
                  <a:gd name="T23" fmla="*/ 14 h 68"/>
                  <a:gd name="T24" fmla="*/ 34 w 108"/>
                  <a:gd name="T25" fmla="*/ 13 h 68"/>
                  <a:gd name="T26" fmla="*/ 24 w 108"/>
                  <a:gd name="T27" fmla="*/ 7 h 68"/>
                  <a:gd name="T28" fmla="*/ 18 w 108"/>
                  <a:gd name="T29" fmla="*/ 1 h 68"/>
                  <a:gd name="T30" fmla="*/ 107 w 108"/>
                  <a:gd name="T31" fmla="*/ 0 h 68"/>
                  <a:gd name="T32" fmla="*/ 94 w 108"/>
                  <a:gd name="T33" fmla="*/ 0 h 68"/>
                  <a:gd name="T34" fmla="*/ 80 w 108"/>
                  <a:gd name="T35" fmla="*/ 12 h 68"/>
                  <a:gd name="T36" fmla="*/ 65 w 108"/>
                  <a:gd name="T37" fmla="*/ 18 h 68"/>
                  <a:gd name="T38" fmla="*/ 68 w 108"/>
                  <a:gd name="T39" fmla="*/ 22 h 68"/>
                  <a:gd name="T40" fmla="*/ 68 w 108"/>
                  <a:gd name="T41" fmla="*/ 22 h 68"/>
                  <a:gd name="T42" fmla="*/ 69 w 108"/>
                  <a:gd name="T43" fmla="*/ 22 h 68"/>
                  <a:gd name="T44" fmla="*/ 69 w 108"/>
                  <a:gd name="T45" fmla="*/ 22 h 68"/>
                  <a:gd name="T46" fmla="*/ 69 w 108"/>
                  <a:gd name="T47" fmla="*/ 22 h 68"/>
                  <a:gd name="T48" fmla="*/ 69 w 108"/>
                  <a:gd name="T49" fmla="*/ 23 h 68"/>
                  <a:gd name="T50" fmla="*/ 69 w 108"/>
                  <a:gd name="T51" fmla="*/ 23 h 68"/>
                  <a:gd name="T52" fmla="*/ 69 w 108"/>
                  <a:gd name="T53" fmla="*/ 23 h 68"/>
                  <a:gd name="T54" fmla="*/ 69 w 108"/>
                  <a:gd name="T55" fmla="*/ 23 h 68"/>
                  <a:gd name="T56" fmla="*/ 71 w 108"/>
                  <a:gd name="T57" fmla="*/ 33 h 68"/>
                  <a:gd name="T58" fmla="*/ 71 w 108"/>
                  <a:gd name="T59" fmla="*/ 33 h 68"/>
                  <a:gd name="T60" fmla="*/ 71 w 108"/>
                  <a:gd name="T61" fmla="*/ 33 h 68"/>
                  <a:gd name="T62" fmla="*/ 60 w 108"/>
                  <a:gd name="T63" fmla="*/ 53 h 68"/>
                  <a:gd name="T64" fmla="*/ 73 w 108"/>
                  <a:gd name="T65" fmla="*/ 68 h 68"/>
                  <a:gd name="T66" fmla="*/ 92 w 108"/>
                  <a:gd name="T67" fmla="*/ 48 h 68"/>
                  <a:gd name="T68" fmla="*/ 108 w 108"/>
                  <a:gd name="T69" fmla="*/ 11 h 68"/>
                  <a:gd name="T70" fmla="*/ 107 w 108"/>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68">
                    <a:moveTo>
                      <a:pt x="18" y="1"/>
                    </a:moveTo>
                    <a:cubicBezTo>
                      <a:pt x="0" y="1"/>
                      <a:pt x="0" y="1"/>
                      <a:pt x="0" y="1"/>
                    </a:cubicBezTo>
                    <a:cubicBezTo>
                      <a:pt x="0" y="1"/>
                      <a:pt x="0" y="2"/>
                      <a:pt x="0" y="2"/>
                    </a:cubicBezTo>
                    <a:cubicBezTo>
                      <a:pt x="1" y="10"/>
                      <a:pt x="2" y="26"/>
                      <a:pt x="4" y="47"/>
                    </a:cubicBezTo>
                    <a:cubicBezTo>
                      <a:pt x="7" y="55"/>
                      <a:pt x="10" y="63"/>
                      <a:pt x="16" y="68"/>
                    </a:cubicBezTo>
                    <a:cubicBezTo>
                      <a:pt x="16" y="68"/>
                      <a:pt x="19" y="56"/>
                      <a:pt x="29" y="50"/>
                    </a:cubicBezTo>
                    <a:cubicBezTo>
                      <a:pt x="27" y="47"/>
                      <a:pt x="25" y="44"/>
                      <a:pt x="23" y="39"/>
                    </a:cubicBezTo>
                    <a:cubicBezTo>
                      <a:pt x="23" y="39"/>
                      <a:pt x="23" y="39"/>
                      <a:pt x="23" y="39"/>
                    </a:cubicBezTo>
                    <a:cubicBezTo>
                      <a:pt x="23" y="39"/>
                      <a:pt x="23" y="39"/>
                      <a:pt x="23" y="39"/>
                    </a:cubicBezTo>
                    <a:cubicBezTo>
                      <a:pt x="22" y="34"/>
                      <a:pt x="21" y="29"/>
                      <a:pt x="21" y="26"/>
                    </a:cubicBezTo>
                    <a:cubicBezTo>
                      <a:pt x="21" y="14"/>
                      <a:pt x="29" y="14"/>
                      <a:pt x="30" y="14"/>
                    </a:cubicBezTo>
                    <a:cubicBezTo>
                      <a:pt x="30" y="14"/>
                      <a:pt x="30" y="14"/>
                      <a:pt x="30" y="14"/>
                    </a:cubicBezTo>
                    <a:cubicBezTo>
                      <a:pt x="30" y="14"/>
                      <a:pt x="31" y="14"/>
                      <a:pt x="34" y="13"/>
                    </a:cubicBezTo>
                    <a:cubicBezTo>
                      <a:pt x="31" y="11"/>
                      <a:pt x="27" y="9"/>
                      <a:pt x="24" y="7"/>
                    </a:cubicBezTo>
                    <a:cubicBezTo>
                      <a:pt x="22" y="5"/>
                      <a:pt x="20" y="3"/>
                      <a:pt x="18" y="1"/>
                    </a:cubicBezTo>
                    <a:moveTo>
                      <a:pt x="107" y="0"/>
                    </a:moveTo>
                    <a:cubicBezTo>
                      <a:pt x="94" y="0"/>
                      <a:pt x="94" y="0"/>
                      <a:pt x="94" y="0"/>
                    </a:cubicBezTo>
                    <a:cubicBezTo>
                      <a:pt x="90" y="5"/>
                      <a:pt x="86" y="9"/>
                      <a:pt x="80" y="12"/>
                    </a:cubicBezTo>
                    <a:cubicBezTo>
                      <a:pt x="75" y="15"/>
                      <a:pt x="70" y="17"/>
                      <a:pt x="65" y="18"/>
                    </a:cubicBezTo>
                    <a:cubicBezTo>
                      <a:pt x="66" y="19"/>
                      <a:pt x="67" y="20"/>
                      <a:pt x="68" y="22"/>
                    </a:cubicBezTo>
                    <a:cubicBezTo>
                      <a:pt x="68" y="22"/>
                      <a:pt x="68" y="22"/>
                      <a:pt x="68" y="22"/>
                    </a:cubicBezTo>
                    <a:cubicBezTo>
                      <a:pt x="69" y="22"/>
                      <a:pt x="69" y="22"/>
                      <a:pt x="69" y="22"/>
                    </a:cubicBezTo>
                    <a:cubicBezTo>
                      <a:pt x="69" y="22"/>
                      <a:pt x="69" y="22"/>
                      <a:pt x="69" y="22"/>
                    </a:cubicBezTo>
                    <a:cubicBezTo>
                      <a:pt x="69" y="22"/>
                      <a:pt x="69" y="22"/>
                      <a:pt x="69" y="22"/>
                    </a:cubicBezTo>
                    <a:cubicBezTo>
                      <a:pt x="69" y="22"/>
                      <a:pt x="69" y="23"/>
                      <a:pt x="69" y="23"/>
                    </a:cubicBezTo>
                    <a:cubicBezTo>
                      <a:pt x="69" y="23"/>
                      <a:pt x="69" y="23"/>
                      <a:pt x="69" y="23"/>
                    </a:cubicBezTo>
                    <a:cubicBezTo>
                      <a:pt x="69" y="23"/>
                      <a:pt x="69" y="23"/>
                      <a:pt x="69" y="23"/>
                    </a:cubicBezTo>
                    <a:cubicBezTo>
                      <a:pt x="69" y="23"/>
                      <a:pt x="69" y="23"/>
                      <a:pt x="69" y="23"/>
                    </a:cubicBezTo>
                    <a:cubicBezTo>
                      <a:pt x="71" y="26"/>
                      <a:pt x="71" y="30"/>
                      <a:pt x="71" y="33"/>
                    </a:cubicBezTo>
                    <a:cubicBezTo>
                      <a:pt x="71" y="33"/>
                      <a:pt x="71" y="33"/>
                      <a:pt x="71" y="33"/>
                    </a:cubicBezTo>
                    <a:cubicBezTo>
                      <a:pt x="71" y="33"/>
                      <a:pt x="71" y="33"/>
                      <a:pt x="71" y="33"/>
                    </a:cubicBezTo>
                    <a:cubicBezTo>
                      <a:pt x="70" y="41"/>
                      <a:pt x="64" y="49"/>
                      <a:pt x="60" y="53"/>
                    </a:cubicBezTo>
                    <a:cubicBezTo>
                      <a:pt x="69" y="59"/>
                      <a:pt x="73" y="68"/>
                      <a:pt x="73" y="68"/>
                    </a:cubicBezTo>
                    <a:cubicBezTo>
                      <a:pt x="73" y="68"/>
                      <a:pt x="83" y="60"/>
                      <a:pt x="92" y="48"/>
                    </a:cubicBezTo>
                    <a:cubicBezTo>
                      <a:pt x="97" y="35"/>
                      <a:pt x="102" y="23"/>
                      <a:pt x="108" y="11"/>
                    </a:cubicBezTo>
                    <a:cubicBezTo>
                      <a:pt x="108" y="8"/>
                      <a:pt x="108" y="4"/>
                      <a:pt x="107" y="0"/>
                    </a:cubicBezTo>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2" name="Freeform 473">
                <a:extLst>
                  <a:ext uri="{FF2B5EF4-FFF2-40B4-BE49-F238E27FC236}">
                    <a16:creationId xmlns:a16="http://schemas.microsoft.com/office/drawing/2014/main" id="{1DE5331C-581D-4594-8E51-D6139CEF72DF}"/>
                  </a:ext>
                </a:extLst>
              </p:cNvPr>
              <p:cNvSpPr>
                <a:spLocks/>
              </p:cNvSpPr>
              <p:nvPr/>
            </p:nvSpPr>
            <p:spPr bwMode="auto">
              <a:xfrm flipH="1">
                <a:off x="1891977" y="2803464"/>
                <a:ext cx="299886" cy="161231"/>
              </a:xfrm>
              <a:custGeom>
                <a:avLst/>
                <a:gdLst>
                  <a:gd name="T0" fmla="*/ 15 w 63"/>
                  <a:gd name="T1" fmla="*/ 9 h 59"/>
                  <a:gd name="T2" fmla="*/ 8 w 63"/>
                  <a:gd name="T3" fmla="*/ 34 h 59"/>
                  <a:gd name="T4" fmla="*/ 40 w 63"/>
                  <a:gd name="T5" fmla="*/ 52 h 59"/>
                  <a:gd name="T6" fmla="*/ 53 w 63"/>
                  <a:gd name="T7" fmla="*/ 17 h 59"/>
                  <a:gd name="T8" fmla="*/ 15 w 63"/>
                  <a:gd name="T9" fmla="*/ 9 h 59"/>
                </a:gdLst>
                <a:ahLst/>
                <a:cxnLst>
                  <a:cxn ang="0">
                    <a:pos x="T0" y="T1"/>
                  </a:cxn>
                  <a:cxn ang="0">
                    <a:pos x="T2" y="T3"/>
                  </a:cxn>
                  <a:cxn ang="0">
                    <a:pos x="T4" y="T5"/>
                  </a:cxn>
                  <a:cxn ang="0">
                    <a:pos x="T6" y="T7"/>
                  </a:cxn>
                  <a:cxn ang="0">
                    <a:pos x="T8" y="T9"/>
                  </a:cxn>
                </a:cxnLst>
                <a:rect l="0" t="0" r="r" b="b"/>
                <a:pathLst>
                  <a:path w="63" h="59">
                    <a:moveTo>
                      <a:pt x="15" y="9"/>
                    </a:moveTo>
                    <a:cubicBezTo>
                      <a:pt x="15" y="9"/>
                      <a:pt x="0" y="9"/>
                      <a:pt x="8" y="34"/>
                    </a:cubicBezTo>
                    <a:cubicBezTo>
                      <a:pt x="16" y="59"/>
                      <a:pt x="40" y="52"/>
                      <a:pt x="40" y="52"/>
                    </a:cubicBezTo>
                    <a:cubicBezTo>
                      <a:pt x="40" y="52"/>
                      <a:pt x="63" y="35"/>
                      <a:pt x="53" y="17"/>
                    </a:cubicBezTo>
                    <a:cubicBezTo>
                      <a:pt x="44" y="0"/>
                      <a:pt x="15" y="9"/>
                      <a:pt x="15" y="9"/>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3" name="Freeform 474">
                <a:extLst>
                  <a:ext uri="{FF2B5EF4-FFF2-40B4-BE49-F238E27FC236}">
                    <a16:creationId xmlns:a16="http://schemas.microsoft.com/office/drawing/2014/main" id="{BE9798DD-9260-4FC3-AA50-A8B30AE26966}"/>
                  </a:ext>
                </a:extLst>
              </p:cNvPr>
              <p:cNvSpPr>
                <a:spLocks noEditPoints="1"/>
              </p:cNvSpPr>
              <p:nvPr/>
            </p:nvSpPr>
            <p:spPr bwMode="auto">
              <a:xfrm flipH="1">
                <a:off x="1925017" y="2825252"/>
                <a:ext cx="238892" cy="71174"/>
              </a:xfrm>
              <a:custGeom>
                <a:avLst/>
                <a:gdLst>
                  <a:gd name="T0" fmla="*/ 2 w 50"/>
                  <a:gd name="T1" fmla="*/ 26 h 26"/>
                  <a:gd name="T2" fmla="*/ 2 w 50"/>
                  <a:gd name="T3" fmla="*/ 26 h 26"/>
                  <a:gd name="T4" fmla="*/ 2 w 50"/>
                  <a:gd name="T5" fmla="*/ 26 h 26"/>
                  <a:gd name="T6" fmla="*/ 50 w 50"/>
                  <a:gd name="T7" fmla="*/ 20 h 26"/>
                  <a:gd name="T8" fmla="*/ 50 w 50"/>
                  <a:gd name="T9" fmla="*/ 20 h 26"/>
                  <a:gd name="T10" fmla="*/ 50 w 50"/>
                  <a:gd name="T11" fmla="*/ 20 h 26"/>
                  <a:gd name="T12" fmla="*/ 48 w 50"/>
                  <a:gd name="T13" fmla="*/ 10 h 26"/>
                  <a:gd name="T14" fmla="*/ 50 w 50"/>
                  <a:gd name="T15" fmla="*/ 20 h 26"/>
                  <a:gd name="T16" fmla="*/ 48 w 50"/>
                  <a:gd name="T17" fmla="*/ 10 h 26"/>
                  <a:gd name="T18" fmla="*/ 48 w 50"/>
                  <a:gd name="T19" fmla="*/ 10 h 26"/>
                  <a:gd name="T20" fmla="*/ 48 w 50"/>
                  <a:gd name="T21" fmla="*/ 10 h 26"/>
                  <a:gd name="T22" fmla="*/ 48 w 50"/>
                  <a:gd name="T23" fmla="*/ 10 h 26"/>
                  <a:gd name="T24" fmla="*/ 48 w 50"/>
                  <a:gd name="T25" fmla="*/ 9 h 26"/>
                  <a:gd name="T26" fmla="*/ 48 w 50"/>
                  <a:gd name="T27" fmla="*/ 10 h 26"/>
                  <a:gd name="T28" fmla="*/ 48 w 50"/>
                  <a:gd name="T29" fmla="*/ 9 h 26"/>
                  <a:gd name="T30" fmla="*/ 48 w 50"/>
                  <a:gd name="T31" fmla="*/ 9 h 26"/>
                  <a:gd name="T32" fmla="*/ 48 w 50"/>
                  <a:gd name="T33" fmla="*/ 9 h 26"/>
                  <a:gd name="T34" fmla="*/ 48 w 50"/>
                  <a:gd name="T35" fmla="*/ 9 h 26"/>
                  <a:gd name="T36" fmla="*/ 44 w 50"/>
                  <a:gd name="T37" fmla="*/ 5 h 26"/>
                  <a:gd name="T38" fmla="*/ 44 w 50"/>
                  <a:gd name="T39" fmla="*/ 5 h 26"/>
                  <a:gd name="T40" fmla="*/ 47 w 50"/>
                  <a:gd name="T41" fmla="*/ 9 h 26"/>
                  <a:gd name="T42" fmla="*/ 47 w 50"/>
                  <a:gd name="T43" fmla="*/ 9 h 26"/>
                  <a:gd name="T44" fmla="*/ 47 w 50"/>
                  <a:gd name="T45" fmla="*/ 9 h 26"/>
                  <a:gd name="T46" fmla="*/ 44 w 50"/>
                  <a:gd name="T47" fmla="*/ 5 h 26"/>
                  <a:gd name="T48" fmla="*/ 13 w 50"/>
                  <a:gd name="T49" fmla="*/ 0 h 26"/>
                  <a:gd name="T50" fmla="*/ 9 w 50"/>
                  <a:gd name="T51" fmla="*/ 1 h 26"/>
                  <a:gd name="T52" fmla="*/ 9 w 50"/>
                  <a:gd name="T53" fmla="*/ 1 h 26"/>
                  <a:gd name="T54" fmla="*/ 0 w 50"/>
                  <a:gd name="T55" fmla="*/ 13 h 26"/>
                  <a:gd name="T56" fmla="*/ 9 w 50"/>
                  <a:gd name="T57" fmla="*/ 1 h 26"/>
                  <a:gd name="T58" fmla="*/ 9 w 50"/>
                  <a:gd name="T59" fmla="*/ 1 h 26"/>
                  <a:gd name="T60" fmla="*/ 13 w 50"/>
                  <a:gd name="T61" fmla="*/ 0 h 26"/>
                  <a:gd name="T62" fmla="*/ 13 w 50"/>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26">
                    <a:moveTo>
                      <a:pt x="2" y="26"/>
                    </a:moveTo>
                    <a:cubicBezTo>
                      <a:pt x="2" y="26"/>
                      <a:pt x="2" y="26"/>
                      <a:pt x="2" y="26"/>
                    </a:cubicBezTo>
                    <a:cubicBezTo>
                      <a:pt x="2" y="26"/>
                      <a:pt x="2" y="26"/>
                      <a:pt x="2" y="26"/>
                    </a:cubicBezTo>
                    <a:moveTo>
                      <a:pt x="50" y="20"/>
                    </a:moveTo>
                    <a:cubicBezTo>
                      <a:pt x="50" y="20"/>
                      <a:pt x="50" y="20"/>
                      <a:pt x="50" y="20"/>
                    </a:cubicBezTo>
                    <a:cubicBezTo>
                      <a:pt x="50" y="20"/>
                      <a:pt x="50" y="20"/>
                      <a:pt x="50" y="20"/>
                    </a:cubicBezTo>
                    <a:moveTo>
                      <a:pt x="48" y="10"/>
                    </a:moveTo>
                    <a:cubicBezTo>
                      <a:pt x="50" y="13"/>
                      <a:pt x="50" y="17"/>
                      <a:pt x="50" y="20"/>
                    </a:cubicBezTo>
                    <a:cubicBezTo>
                      <a:pt x="50" y="17"/>
                      <a:pt x="50" y="13"/>
                      <a:pt x="48" y="10"/>
                    </a:cubicBezTo>
                    <a:moveTo>
                      <a:pt x="48" y="10"/>
                    </a:moveTo>
                    <a:cubicBezTo>
                      <a:pt x="48" y="10"/>
                      <a:pt x="48" y="10"/>
                      <a:pt x="48" y="10"/>
                    </a:cubicBezTo>
                    <a:cubicBezTo>
                      <a:pt x="48" y="10"/>
                      <a:pt x="48" y="10"/>
                      <a:pt x="48" y="10"/>
                    </a:cubicBezTo>
                    <a:moveTo>
                      <a:pt x="48" y="9"/>
                    </a:moveTo>
                    <a:cubicBezTo>
                      <a:pt x="48" y="9"/>
                      <a:pt x="48" y="10"/>
                      <a:pt x="48" y="10"/>
                    </a:cubicBezTo>
                    <a:cubicBezTo>
                      <a:pt x="48" y="10"/>
                      <a:pt x="48" y="9"/>
                      <a:pt x="48" y="9"/>
                    </a:cubicBezTo>
                    <a:moveTo>
                      <a:pt x="48" y="9"/>
                    </a:moveTo>
                    <a:cubicBezTo>
                      <a:pt x="48" y="9"/>
                      <a:pt x="48" y="9"/>
                      <a:pt x="48" y="9"/>
                    </a:cubicBezTo>
                    <a:cubicBezTo>
                      <a:pt x="48" y="9"/>
                      <a:pt x="48" y="9"/>
                      <a:pt x="48" y="9"/>
                    </a:cubicBezTo>
                    <a:moveTo>
                      <a:pt x="44" y="5"/>
                    </a:moveTo>
                    <a:cubicBezTo>
                      <a:pt x="44" y="5"/>
                      <a:pt x="44" y="5"/>
                      <a:pt x="44" y="5"/>
                    </a:cubicBezTo>
                    <a:cubicBezTo>
                      <a:pt x="45" y="6"/>
                      <a:pt x="46" y="7"/>
                      <a:pt x="47" y="9"/>
                    </a:cubicBezTo>
                    <a:cubicBezTo>
                      <a:pt x="47" y="9"/>
                      <a:pt x="47" y="9"/>
                      <a:pt x="47" y="9"/>
                    </a:cubicBezTo>
                    <a:cubicBezTo>
                      <a:pt x="47" y="9"/>
                      <a:pt x="47" y="9"/>
                      <a:pt x="47" y="9"/>
                    </a:cubicBezTo>
                    <a:cubicBezTo>
                      <a:pt x="46" y="7"/>
                      <a:pt x="45" y="6"/>
                      <a:pt x="44" y="5"/>
                    </a:cubicBezTo>
                    <a:moveTo>
                      <a:pt x="13" y="0"/>
                    </a:moveTo>
                    <a:cubicBezTo>
                      <a:pt x="10" y="1"/>
                      <a:pt x="9" y="1"/>
                      <a:pt x="9" y="1"/>
                    </a:cubicBezTo>
                    <a:cubicBezTo>
                      <a:pt x="9" y="1"/>
                      <a:pt x="9" y="1"/>
                      <a:pt x="9" y="1"/>
                    </a:cubicBezTo>
                    <a:cubicBezTo>
                      <a:pt x="8" y="1"/>
                      <a:pt x="0" y="1"/>
                      <a:pt x="0" y="13"/>
                    </a:cubicBezTo>
                    <a:cubicBezTo>
                      <a:pt x="0" y="1"/>
                      <a:pt x="8" y="1"/>
                      <a:pt x="9" y="1"/>
                    </a:cubicBezTo>
                    <a:cubicBezTo>
                      <a:pt x="9" y="1"/>
                      <a:pt x="9" y="1"/>
                      <a:pt x="9" y="1"/>
                    </a:cubicBezTo>
                    <a:cubicBezTo>
                      <a:pt x="9" y="1"/>
                      <a:pt x="10" y="1"/>
                      <a:pt x="13" y="0"/>
                    </a:cubicBezTo>
                    <a:cubicBezTo>
                      <a:pt x="13" y="0"/>
                      <a:pt x="13" y="0"/>
                      <a:pt x="13" y="0"/>
                    </a:cubicBezTo>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4" name="Freeform 475">
                <a:extLst>
                  <a:ext uri="{FF2B5EF4-FFF2-40B4-BE49-F238E27FC236}">
                    <a16:creationId xmlns:a16="http://schemas.microsoft.com/office/drawing/2014/main" id="{1DA80963-B9E8-49BC-B503-D9A7F03FB90E}"/>
                  </a:ext>
                </a:extLst>
              </p:cNvPr>
              <p:cNvSpPr>
                <a:spLocks/>
              </p:cNvSpPr>
              <p:nvPr/>
            </p:nvSpPr>
            <p:spPr bwMode="auto">
              <a:xfrm flipH="1">
                <a:off x="1925017" y="2822347"/>
                <a:ext cx="238892" cy="110392"/>
              </a:xfrm>
              <a:custGeom>
                <a:avLst/>
                <a:gdLst>
                  <a:gd name="T0" fmla="*/ 25 w 50"/>
                  <a:gd name="T1" fmla="*/ 0 h 40"/>
                  <a:gd name="T2" fmla="*/ 13 w 50"/>
                  <a:gd name="T3" fmla="*/ 1 h 40"/>
                  <a:gd name="T4" fmla="*/ 9 w 50"/>
                  <a:gd name="T5" fmla="*/ 2 h 40"/>
                  <a:gd name="T6" fmla="*/ 9 w 50"/>
                  <a:gd name="T7" fmla="*/ 2 h 40"/>
                  <a:gd name="T8" fmla="*/ 0 w 50"/>
                  <a:gd name="T9" fmla="*/ 14 h 40"/>
                  <a:gd name="T10" fmla="*/ 2 w 50"/>
                  <a:gd name="T11" fmla="*/ 27 h 40"/>
                  <a:gd name="T12" fmla="*/ 2 w 50"/>
                  <a:gd name="T13" fmla="*/ 27 h 40"/>
                  <a:gd name="T14" fmla="*/ 2 w 50"/>
                  <a:gd name="T15" fmla="*/ 27 h 40"/>
                  <a:gd name="T16" fmla="*/ 10 w 50"/>
                  <a:gd name="T17" fmla="*/ 40 h 40"/>
                  <a:gd name="T18" fmla="*/ 10 w 50"/>
                  <a:gd name="T19" fmla="*/ 39 h 40"/>
                  <a:gd name="T20" fmla="*/ 19 w 50"/>
                  <a:gd name="T21" fmla="*/ 22 h 40"/>
                  <a:gd name="T22" fmla="*/ 24 w 50"/>
                  <a:gd name="T23" fmla="*/ 21 h 40"/>
                  <a:gd name="T24" fmla="*/ 35 w 50"/>
                  <a:gd name="T25" fmla="*/ 25 h 40"/>
                  <a:gd name="T26" fmla="*/ 41 w 50"/>
                  <a:gd name="T27" fmla="*/ 38 h 40"/>
                  <a:gd name="T28" fmla="*/ 50 w 50"/>
                  <a:gd name="T29" fmla="*/ 21 h 40"/>
                  <a:gd name="T30" fmla="*/ 50 w 50"/>
                  <a:gd name="T31" fmla="*/ 21 h 40"/>
                  <a:gd name="T32" fmla="*/ 50 w 50"/>
                  <a:gd name="T33" fmla="*/ 21 h 40"/>
                  <a:gd name="T34" fmla="*/ 48 w 50"/>
                  <a:gd name="T35" fmla="*/ 11 h 40"/>
                  <a:gd name="T36" fmla="*/ 48 w 50"/>
                  <a:gd name="T37" fmla="*/ 11 h 40"/>
                  <a:gd name="T38" fmla="*/ 48 w 50"/>
                  <a:gd name="T39" fmla="*/ 11 h 40"/>
                  <a:gd name="T40" fmla="*/ 48 w 50"/>
                  <a:gd name="T41" fmla="*/ 11 h 40"/>
                  <a:gd name="T42" fmla="*/ 48 w 50"/>
                  <a:gd name="T43" fmla="*/ 10 h 40"/>
                  <a:gd name="T44" fmla="*/ 48 w 50"/>
                  <a:gd name="T45" fmla="*/ 10 h 40"/>
                  <a:gd name="T46" fmla="*/ 48 w 50"/>
                  <a:gd name="T47" fmla="*/ 10 h 40"/>
                  <a:gd name="T48" fmla="*/ 47 w 50"/>
                  <a:gd name="T49" fmla="*/ 10 h 40"/>
                  <a:gd name="T50" fmla="*/ 47 w 50"/>
                  <a:gd name="T51" fmla="*/ 10 h 40"/>
                  <a:gd name="T52" fmla="*/ 44 w 50"/>
                  <a:gd name="T53" fmla="*/ 6 h 40"/>
                  <a:gd name="T54" fmla="*/ 25 w 50"/>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40">
                    <a:moveTo>
                      <a:pt x="25" y="0"/>
                    </a:moveTo>
                    <a:cubicBezTo>
                      <a:pt x="20" y="0"/>
                      <a:pt x="16" y="0"/>
                      <a:pt x="13" y="1"/>
                    </a:cubicBezTo>
                    <a:cubicBezTo>
                      <a:pt x="10" y="2"/>
                      <a:pt x="9" y="2"/>
                      <a:pt x="9" y="2"/>
                    </a:cubicBezTo>
                    <a:cubicBezTo>
                      <a:pt x="9" y="2"/>
                      <a:pt x="9" y="2"/>
                      <a:pt x="9" y="2"/>
                    </a:cubicBezTo>
                    <a:cubicBezTo>
                      <a:pt x="8" y="2"/>
                      <a:pt x="0" y="2"/>
                      <a:pt x="0" y="14"/>
                    </a:cubicBezTo>
                    <a:cubicBezTo>
                      <a:pt x="0" y="17"/>
                      <a:pt x="1" y="22"/>
                      <a:pt x="2" y="27"/>
                    </a:cubicBezTo>
                    <a:cubicBezTo>
                      <a:pt x="2" y="27"/>
                      <a:pt x="2" y="27"/>
                      <a:pt x="2" y="27"/>
                    </a:cubicBezTo>
                    <a:cubicBezTo>
                      <a:pt x="2" y="27"/>
                      <a:pt x="2" y="27"/>
                      <a:pt x="2" y="27"/>
                    </a:cubicBezTo>
                    <a:cubicBezTo>
                      <a:pt x="4" y="33"/>
                      <a:pt x="7" y="37"/>
                      <a:pt x="10" y="40"/>
                    </a:cubicBezTo>
                    <a:cubicBezTo>
                      <a:pt x="10" y="40"/>
                      <a:pt x="10" y="39"/>
                      <a:pt x="10" y="39"/>
                    </a:cubicBezTo>
                    <a:cubicBezTo>
                      <a:pt x="8" y="32"/>
                      <a:pt x="12" y="25"/>
                      <a:pt x="19" y="22"/>
                    </a:cubicBezTo>
                    <a:cubicBezTo>
                      <a:pt x="20" y="21"/>
                      <a:pt x="22" y="21"/>
                      <a:pt x="24" y="21"/>
                    </a:cubicBezTo>
                    <a:cubicBezTo>
                      <a:pt x="28" y="21"/>
                      <a:pt x="32" y="23"/>
                      <a:pt x="35" y="25"/>
                    </a:cubicBezTo>
                    <a:cubicBezTo>
                      <a:pt x="39" y="28"/>
                      <a:pt x="41" y="33"/>
                      <a:pt x="41" y="38"/>
                    </a:cubicBezTo>
                    <a:cubicBezTo>
                      <a:pt x="45" y="34"/>
                      <a:pt x="49" y="28"/>
                      <a:pt x="50" y="21"/>
                    </a:cubicBezTo>
                    <a:cubicBezTo>
                      <a:pt x="50" y="21"/>
                      <a:pt x="50" y="21"/>
                      <a:pt x="50" y="21"/>
                    </a:cubicBezTo>
                    <a:cubicBezTo>
                      <a:pt x="50" y="21"/>
                      <a:pt x="50" y="21"/>
                      <a:pt x="50" y="21"/>
                    </a:cubicBezTo>
                    <a:cubicBezTo>
                      <a:pt x="50" y="18"/>
                      <a:pt x="50" y="14"/>
                      <a:pt x="48" y="11"/>
                    </a:cubicBezTo>
                    <a:cubicBezTo>
                      <a:pt x="48" y="11"/>
                      <a:pt x="48" y="11"/>
                      <a:pt x="48" y="11"/>
                    </a:cubicBezTo>
                    <a:cubicBezTo>
                      <a:pt x="48" y="11"/>
                      <a:pt x="48" y="11"/>
                      <a:pt x="48" y="11"/>
                    </a:cubicBezTo>
                    <a:cubicBezTo>
                      <a:pt x="48" y="11"/>
                      <a:pt x="48" y="11"/>
                      <a:pt x="48" y="11"/>
                    </a:cubicBezTo>
                    <a:cubicBezTo>
                      <a:pt x="48" y="11"/>
                      <a:pt x="48" y="10"/>
                      <a:pt x="48" y="10"/>
                    </a:cubicBezTo>
                    <a:cubicBezTo>
                      <a:pt x="48" y="10"/>
                      <a:pt x="48" y="10"/>
                      <a:pt x="48" y="10"/>
                    </a:cubicBezTo>
                    <a:cubicBezTo>
                      <a:pt x="48" y="10"/>
                      <a:pt x="48" y="10"/>
                      <a:pt x="48" y="10"/>
                    </a:cubicBezTo>
                    <a:cubicBezTo>
                      <a:pt x="48" y="10"/>
                      <a:pt x="48" y="10"/>
                      <a:pt x="47" y="10"/>
                    </a:cubicBezTo>
                    <a:cubicBezTo>
                      <a:pt x="47" y="10"/>
                      <a:pt x="47" y="10"/>
                      <a:pt x="47" y="10"/>
                    </a:cubicBezTo>
                    <a:cubicBezTo>
                      <a:pt x="46" y="8"/>
                      <a:pt x="45" y="7"/>
                      <a:pt x="44" y="6"/>
                    </a:cubicBezTo>
                    <a:cubicBezTo>
                      <a:pt x="39" y="1"/>
                      <a:pt x="32" y="0"/>
                      <a:pt x="25" y="0"/>
                    </a:cubicBezTo>
                  </a:path>
                </a:pathLst>
              </a:custGeom>
              <a:solidFill>
                <a:srgbClr val="CC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5" name="Freeform 476">
                <a:extLst>
                  <a:ext uri="{FF2B5EF4-FFF2-40B4-BE49-F238E27FC236}">
                    <a16:creationId xmlns:a16="http://schemas.microsoft.com/office/drawing/2014/main" id="{6526DC72-2A34-4AD8-9943-B835A26D24DF}"/>
                  </a:ext>
                </a:extLst>
              </p:cNvPr>
              <p:cNvSpPr>
                <a:spLocks/>
              </p:cNvSpPr>
              <p:nvPr/>
            </p:nvSpPr>
            <p:spPr bwMode="auto">
              <a:xfrm flipH="1">
                <a:off x="1714081" y="2713407"/>
                <a:ext cx="551484" cy="229499"/>
              </a:xfrm>
              <a:custGeom>
                <a:avLst/>
                <a:gdLst>
                  <a:gd name="T0" fmla="*/ 104 w 115"/>
                  <a:gd name="T1" fmla="*/ 16 h 84"/>
                  <a:gd name="T2" fmla="*/ 89 w 115"/>
                  <a:gd name="T3" fmla="*/ 0 h 84"/>
                  <a:gd name="T4" fmla="*/ 50 w 115"/>
                  <a:gd name="T5" fmla="*/ 27 h 84"/>
                  <a:gd name="T6" fmla="*/ 16 w 115"/>
                  <a:gd name="T7" fmla="*/ 6 h 84"/>
                  <a:gd name="T8" fmla="*/ 0 w 115"/>
                  <a:gd name="T9" fmla="*/ 29 h 84"/>
                  <a:gd name="T10" fmla="*/ 24 w 115"/>
                  <a:gd name="T11" fmla="*/ 84 h 84"/>
                  <a:gd name="T12" fmla="*/ 46 w 115"/>
                  <a:gd name="T13" fmla="*/ 44 h 84"/>
                  <a:gd name="T14" fmla="*/ 70 w 115"/>
                  <a:gd name="T15" fmla="*/ 82 h 84"/>
                  <a:gd name="T16" fmla="*/ 104 w 115"/>
                  <a:gd name="T1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84">
                    <a:moveTo>
                      <a:pt x="104" y="16"/>
                    </a:moveTo>
                    <a:cubicBezTo>
                      <a:pt x="95" y="6"/>
                      <a:pt x="89" y="0"/>
                      <a:pt x="89" y="0"/>
                    </a:cubicBezTo>
                    <a:cubicBezTo>
                      <a:pt x="89" y="0"/>
                      <a:pt x="75" y="27"/>
                      <a:pt x="50" y="27"/>
                    </a:cubicBezTo>
                    <a:cubicBezTo>
                      <a:pt x="22" y="27"/>
                      <a:pt x="16" y="6"/>
                      <a:pt x="16" y="6"/>
                    </a:cubicBezTo>
                    <a:cubicBezTo>
                      <a:pt x="7" y="10"/>
                      <a:pt x="0" y="29"/>
                      <a:pt x="0" y="29"/>
                    </a:cubicBezTo>
                    <a:cubicBezTo>
                      <a:pt x="2" y="60"/>
                      <a:pt x="24" y="84"/>
                      <a:pt x="24" y="84"/>
                    </a:cubicBezTo>
                    <a:cubicBezTo>
                      <a:pt x="24" y="84"/>
                      <a:pt x="34" y="43"/>
                      <a:pt x="46" y="44"/>
                    </a:cubicBezTo>
                    <a:cubicBezTo>
                      <a:pt x="58" y="44"/>
                      <a:pt x="70" y="82"/>
                      <a:pt x="70" y="82"/>
                    </a:cubicBezTo>
                    <a:cubicBezTo>
                      <a:pt x="114" y="60"/>
                      <a:pt x="115" y="27"/>
                      <a:pt x="104" y="16"/>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6" name="Freeform 477">
                <a:extLst>
                  <a:ext uri="{FF2B5EF4-FFF2-40B4-BE49-F238E27FC236}">
                    <a16:creationId xmlns:a16="http://schemas.microsoft.com/office/drawing/2014/main" id="{D48F40D4-B6DA-46D4-A60F-14849B4B2A70}"/>
                  </a:ext>
                </a:extLst>
              </p:cNvPr>
              <p:cNvSpPr>
                <a:spLocks/>
              </p:cNvSpPr>
              <p:nvPr/>
            </p:nvSpPr>
            <p:spPr bwMode="auto">
              <a:xfrm flipH="1">
                <a:off x="1347138" y="2773411"/>
                <a:ext cx="1371058" cy="1284563"/>
              </a:xfrm>
              <a:custGeom>
                <a:avLst/>
                <a:gdLst>
                  <a:gd name="T0" fmla="*/ 323 w 341"/>
                  <a:gd name="T1" fmla="*/ 61 h 505"/>
                  <a:gd name="T2" fmla="*/ 236 w 341"/>
                  <a:gd name="T3" fmla="*/ 0 h 505"/>
                  <a:gd name="T4" fmla="*/ 159 w 341"/>
                  <a:gd name="T5" fmla="*/ 241 h 505"/>
                  <a:gd name="T6" fmla="*/ 119 w 341"/>
                  <a:gd name="T7" fmla="*/ 2 h 505"/>
                  <a:gd name="T8" fmla="*/ 31 w 341"/>
                  <a:gd name="T9" fmla="*/ 93 h 505"/>
                  <a:gd name="T10" fmla="*/ 18 w 341"/>
                  <a:gd name="T11" fmla="*/ 462 h 505"/>
                  <a:gd name="T12" fmla="*/ 329 w 341"/>
                  <a:gd name="T13" fmla="*/ 473 h 505"/>
                  <a:gd name="T14" fmla="*/ 323 w 341"/>
                  <a:gd name="T15" fmla="*/ 61 h 505"/>
                  <a:gd name="connsiteX0" fmla="*/ 9097 w 9273"/>
                  <a:gd name="connsiteY0" fmla="*/ 1208 h 9593"/>
                  <a:gd name="connsiteX1" fmla="*/ 6546 w 9273"/>
                  <a:gd name="connsiteY1" fmla="*/ 0 h 9593"/>
                  <a:gd name="connsiteX2" fmla="*/ 4288 w 9273"/>
                  <a:gd name="connsiteY2" fmla="*/ 4772 h 9593"/>
                  <a:gd name="connsiteX3" fmla="*/ 3115 w 9273"/>
                  <a:gd name="connsiteY3" fmla="*/ 40 h 9593"/>
                  <a:gd name="connsiteX4" fmla="*/ 534 w 9273"/>
                  <a:gd name="connsiteY4" fmla="*/ 1842 h 9593"/>
                  <a:gd name="connsiteX5" fmla="*/ 153 w 9273"/>
                  <a:gd name="connsiteY5" fmla="*/ 9149 h 9593"/>
                  <a:gd name="connsiteX6" fmla="*/ 9273 w 9273"/>
                  <a:gd name="connsiteY6" fmla="*/ 9366 h 9593"/>
                  <a:gd name="connsiteX7" fmla="*/ 7725 w 9273"/>
                  <a:gd name="connsiteY7" fmla="*/ 2049 h 9593"/>
                  <a:gd name="connsiteX0" fmla="*/ 8834 w 10000"/>
                  <a:gd name="connsiteY0" fmla="*/ 1528 h 9999"/>
                  <a:gd name="connsiteX1" fmla="*/ 7059 w 10000"/>
                  <a:gd name="connsiteY1" fmla="*/ 0 h 9999"/>
                  <a:gd name="connsiteX2" fmla="*/ 4624 w 10000"/>
                  <a:gd name="connsiteY2" fmla="*/ 4974 h 9999"/>
                  <a:gd name="connsiteX3" fmla="*/ 3359 w 10000"/>
                  <a:gd name="connsiteY3" fmla="*/ 42 h 9999"/>
                  <a:gd name="connsiteX4" fmla="*/ 576 w 10000"/>
                  <a:gd name="connsiteY4" fmla="*/ 1920 h 9999"/>
                  <a:gd name="connsiteX5" fmla="*/ 165 w 10000"/>
                  <a:gd name="connsiteY5" fmla="*/ 9537 h 9999"/>
                  <a:gd name="connsiteX6" fmla="*/ 10000 w 10000"/>
                  <a:gd name="connsiteY6" fmla="*/ 9763 h 9999"/>
                  <a:gd name="connsiteX7" fmla="*/ 8331 w 10000"/>
                  <a:gd name="connsiteY7" fmla="*/ 2136 h 9999"/>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8331 w 10000"/>
                  <a:gd name="connsiteY7" fmla="*/ 2136 h 10000"/>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9354 w 10000"/>
                  <a:gd name="connsiteY7" fmla="*/ 2995 h 10000"/>
                  <a:gd name="connsiteX0" fmla="*/ 9923 w 9923"/>
                  <a:gd name="connsiteY0" fmla="*/ 1259 h 10028"/>
                  <a:gd name="connsiteX1" fmla="*/ 7503 w 9923"/>
                  <a:gd name="connsiteY1" fmla="*/ 0 h 10028"/>
                  <a:gd name="connsiteX2" fmla="*/ 5068 w 9923"/>
                  <a:gd name="connsiteY2" fmla="*/ 4974 h 10028"/>
                  <a:gd name="connsiteX3" fmla="*/ 3803 w 9923"/>
                  <a:gd name="connsiteY3" fmla="*/ 42 h 10028"/>
                  <a:gd name="connsiteX4" fmla="*/ 1020 w 9923"/>
                  <a:gd name="connsiteY4" fmla="*/ 1920 h 10028"/>
                  <a:gd name="connsiteX5" fmla="*/ 609 w 9923"/>
                  <a:gd name="connsiteY5" fmla="*/ 9538 h 10028"/>
                  <a:gd name="connsiteX6" fmla="*/ 7580 w 9923"/>
                  <a:gd name="connsiteY6" fmla="*/ 9299 h 10028"/>
                  <a:gd name="connsiteX7" fmla="*/ 9798 w 9923"/>
                  <a:gd name="connsiteY7" fmla="*/ 2995 h 10028"/>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9 w 10109"/>
                  <a:gd name="connsiteY0" fmla="*/ 1255 h 10221"/>
                  <a:gd name="connsiteX1" fmla="*/ 7670 w 10109"/>
                  <a:gd name="connsiteY1" fmla="*/ 0 h 10221"/>
                  <a:gd name="connsiteX2" fmla="*/ 5216 w 10109"/>
                  <a:gd name="connsiteY2" fmla="*/ 4960 h 10221"/>
                  <a:gd name="connsiteX3" fmla="*/ 3942 w 10109"/>
                  <a:gd name="connsiteY3" fmla="*/ 42 h 10221"/>
                  <a:gd name="connsiteX4" fmla="*/ 1137 w 10109"/>
                  <a:gd name="connsiteY4" fmla="*/ 1915 h 10221"/>
                  <a:gd name="connsiteX5" fmla="*/ 723 w 10109"/>
                  <a:gd name="connsiteY5" fmla="*/ 9511 h 10221"/>
                  <a:gd name="connsiteX6" fmla="*/ 9239 w 10109"/>
                  <a:gd name="connsiteY6" fmla="*/ 9897 h 10221"/>
                  <a:gd name="connsiteX7" fmla="*/ 9983 w 10109"/>
                  <a:gd name="connsiteY7" fmla="*/ 2987 h 10221"/>
                  <a:gd name="connsiteX0" fmla="*/ 9725 w 9725"/>
                  <a:gd name="connsiteY0" fmla="*/ 1255 h 10221"/>
                  <a:gd name="connsiteX1" fmla="*/ 7286 w 9725"/>
                  <a:gd name="connsiteY1" fmla="*/ 0 h 10221"/>
                  <a:gd name="connsiteX2" fmla="*/ 4832 w 9725"/>
                  <a:gd name="connsiteY2" fmla="*/ 4960 h 10221"/>
                  <a:gd name="connsiteX3" fmla="*/ 3558 w 9725"/>
                  <a:gd name="connsiteY3" fmla="*/ 42 h 10221"/>
                  <a:gd name="connsiteX4" fmla="*/ 753 w 9725"/>
                  <a:gd name="connsiteY4" fmla="*/ 1915 h 10221"/>
                  <a:gd name="connsiteX5" fmla="*/ 339 w 9725"/>
                  <a:gd name="connsiteY5" fmla="*/ 9511 h 10221"/>
                  <a:gd name="connsiteX6" fmla="*/ 8855 w 9725"/>
                  <a:gd name="connsiteY6" fmla="*/ 9897 h 10221"/>
                  <a:gd name="connsiteX7" fmla="*/ 9599 w 9725"/>
                  <a:gd name="connsiteY7" fmla="*/ 2987 h 10221"/>
                  <a:gd name="connsiteX0" fmla="*/ 9652 w 9652"/>
                  <a:gd name="connsiteY0" fmla="*/ 1228 h 10261"/>
                  <a:gd name="connsiteX1" fmla="*/ 7144 w 9652"/>
                  <a:gd name="connsiteY1" fmla="*/ 0 h 10261"/>
                  <a:gd name="connsiteX2" fmla="*/ 4621 w 9652"/>
                  <a:gd name="connsiteY2" fmla="*/ 4853 h 10261"/>
                  <a:gd name="connsiteX3" fmla="*/ 3311 w 9652"/>
                  <a:gd name="connsiteY3" fmla="*/ 41 h 10261"/>
                  <a:gd name="connsiteX4" fmla="*/ 426 w 9652"/>
                  <a:gd name="connsiteY4" fmla="*/ 1874 h 10261"/>
                  <a:gd name="connsiteX5" fmla="*/ 1 w 9652"/>
                  <a:gd name="connsiteY5" fmla="*/ 9305 h 10261"/>
                  <a:gd name="connsiteX6" fmla="*/ 8757 w 9652"/>
                  <a:gd name="connsiteY6" fmla="*/ 9683 h 10261"/>
                  <a:gd name="connsiteX7" fmla="*/ 9522 w 9652"/>
                  <a:gd name="connsiteY7" fmla="*/ 2922 h 10261"/>
                  <a:gd name="connsiteX0" fmla="*/ 9559 w 9559"/>
                  <a:gd name="connsiteY0" fmla="*/ 1197 h 9437"/>
                  <a:gd name="connsiteX1" fmla="*/ 6961 w 9559"/>
                  <a:gd name="connsiteY1" fmla="*/ 0 h 9437"/>
                  <a:gd name="connsiteX2" fmla="*/ 4347 w 9559"/>
                  <a:gd name="connsiteY2" fmla="*/ 4730 h 9437"/>
                  <a:gd name="connsiteX3" fmla="*/ 2989 w 9559"/>
                  <a:gd name="connsiteY3" fmla="*/ 40 h 9437"/>
                  <a:gd name="connsiteX4" fmla="*/ 0 w 9559"/>
                  <a:gd name="connsiteY4" fmla="*/ 1826 h 9437"/>
                  <a:gd name="connsiteX5" fmla="*/ 1486 w 9559"/>
                  <a:gd name="connsiteY5" fmla="*/ 7059 h 9437"/>
                  <a:gd name="connsiteX6" fmla="*/ 8632 w 9559"/>
                  <a:gd name="connsiteY6" fmla="*/ 9437 h 9437"/>
                  <a:gd name="connsiteX7" fmla="*/ 9424 w 9559"/>
                  <a:gd name="connsiteY7" fmla="*/ 2848 h 9437"/>
                  <a:gd name="connsiteX0" fmla="*/ 10000 w 10000"/>
                  <a:gd name="connsiteY0" fmla="*/ 1268 h 8954"/>
                  <a:gd name="connsiteX1" fmla="*/ 7282 w 10000"/>
                  <a:gd name="connsiteY1" fmla="*/ 0 h 8954"/>
                  <a:gd name="connsiteX2" fmla="*/ 4548 w 10000"/>
                  <a:gd name="connsiteY2" fmla="*/ 5012 h 8954"/>
                  <a:gd name="connsiteX3" fmla="*/ 3127 w 10000"/>
                  <a:gd name="connsiteY3" fmla="*/ 42 h 8954"/>
                  <a:gd name="connsiteX4" fmla="*/ 0 w 10000"/>
                  <a:gd name="connsiteY4" fmla="*/ 1935 h 8954"/>
                  <a:gd name="connsiteX5" fmla="*/ 1555 w 10000"/>
                  <a:gd name="connsiteY5" fmla="*/ 7480 h 8954"/>
                  <a:gd name="connsiteX6" fmla="*/ 9048 w 10000"/>
                  <a:gd name="connsiteY6" fmla="*/ 8954 h 8954"/>
                  <a:gd name="connsiteX7" fmla="*/ 9859 w 10000"/>
                  <a:gd name="connsiteY7" fmla="*/ 3018 h 8954"/>
                  <a:gd name="connsiteX0" fmla="*/ 10000 w 10000"/>
                  <a:gd name="connsiteY0" fmla="*/ 1416 h 10645"/>
                  <a:gd name="connsiteX1" fmla="*/ 7282 w 10000"/>
                  <a:gd name="connsiteY1" fmla="*/ 0 h 10645"/>
                  <a:gd name="connsiteX2" fmla="*/ 4548 w 10000"/>
                  <a:gd name="connsiteY2" fmla="*/ 5597 h 10645"/>
                  <a:gd name="connsiteX3" fmla="*/ 3127 w 10000"/>
                  <a:gd name="connsiteY3" fmla="*/ 47 h 10645"/>
                  <a:gd name="connsiteX4" fmla="*/ 0 w 10000"/>
                  <a:gd name="connsiteY4" fmla="*/ 2161 h 10645"/>
                  <a:gd name="connsiteX5" fmla="*/ 1555 w 10000"/>
                  <a:gd name="connsiteY5" fmla="*/ 8354 h 10645"/>
                  <a:gd name="connsiteX6" fmla="*/ 8960 w 10000"/>
                  <a:gd name="connsiteY6" fmla="*/ 10645 h 10645"/>
                  <a:gd name="connsiteX7" fmla="*/ 9859 w 10000"/>
                  <a:gd name="connsiteY7" fmla="*/ 3371 h 10645"/>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200 w 10200"/>
                  <a:gd name="connsiteY0" fmla="*/ 1416 h 10867"/>
                  <a:gd name="connsiteX1" fmla="*/ 7482 w 10200"/>
                  <a:gd name="connsiteY1" fmla="*/ 0 h 10867"/>
                  <a:gd name="connsiteX2" fmla="*/ 4748 w 10200"/>
                  <a:gd name="connsiteY2" fmla="*/ 5597 h 10867"/>
                  <a:gd name="connsiteX3" fmla="*/ 3327 w 10200"/>
                  <a:gd name="connsiteY3" fmla="*/ 47 h 10867"/>
                  <a:gd name="connsiteX4" fmla="*/ 200 w 10200"/>
                  <a:gd name="connsiteY4" fmla="*/ 2161 h 10867"/>
                  <a:gd name="connsiteX5" fmla="*/ 553 w 10200"/>
                  <a:gd name="connsiteY5" fmla="*/ 10026 h 10867"/>
                  <a:gd name="connsiteX6" fmla="*/ 9160 w 10200"/>
                  <a:gd name="connsiteY6" fmla="*/ 10645 h 10867"/>
                  <a:gd name="connsiteX7" fmla="*/ 10059 w 10200"/>
                  <a:gd name="connsiteY7" fmla="*/ 3371 h 10867"/>
                  <a:gd name="connsiteX0" fmla="*/ 10164 w 10164"/>
                  <a:gd name="connsiteY0" fmla="*/ 1416 h 10867"/>
                  <a:gd name="connsiteX1" fmla="*/ 7446 w 10164"/>
                  <a:gd name="connsiteY1" fmla="*/ 0 h 10867"/>
                  <a:gd name="connsiteX2" fmla="*/ 4712 w 10164"/>
                  <a:gd name="connsiteY2" fmla="*/ 5597 h 10867"/>
                  <a:gd name="connsiteX3" fmla="*/ 3291 w 10164"/>
                  <a:gd name="connsiteY3" fmla="*/ 47 h 10867"/>
                  <a:gd name="connsiteX4" fmla="*/ 376 w 10164"/>
                  <a:gd name="connsiteY4" fmla="*/ 1839 h 10867"/>
                  <a:gd name="connsiteX5" fmla="*/ 517 w 10164"/>
                  <a:gd name="connsiteY5" fmla="*/ 10026 h 10867"/>
                  <a:gd name="connsiteX6" fmla="*/ 9124 w 10164"/>
                  <a:gd name="connsiteY6" fmla="*/ 10645 h 10867"/>
                  <a:gd name="connsiteX7" fmla="*/ 10023 w 10164"/>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8" h="10867">
                    <a:moveTo>
                      <a:pt x="10178" y="1416"/>
                    </a:moveTo>
                    <a:cubicBezTo>
                      <a:pt x="9930" y="628"/>
                      <a:pt x="8987" y="232"/>
                      <a:pt x="7460" y="0"/>
                    </a:cubicBezTo>
                    <a:cubicBezTo>
                      <a:pt x="6287" y="1905"/>
                      <a:pt x="5435" y="3555"/>
                      <a:pt x="4726" y="5597"/>
                    </a:cubicBezTo>
                    <a:cubicBezTo>
                      <a:pt x="4228" y="4461"/>
                      <a:pt x="3445" y="1972"/>
                      <a:pt x="3305" y="47"/>
                    </a:cubicBezTo>
                    <a:cubicBezTo>
                      <a:pt x="257" y="317"/>
                      <a:pt x="2426" y="-641"/>
                      <a:pt x="302" y="1859"/>
                    </a:cubicBezTo>
                    <a:cubicBezTo>
                      <a:pt x="1270" y="4257"/>
                      <a:pt x="-962" y="8612"/>
                      <a:pt x="531" y="10026"/>
                    </a:cubicBezTo>
                    <a:cubicBezTo>
                      <a:pt x="2024" y="11440"/>
                      <a:pt x="9138" y="10645"/>
                      <a:pt x="9138" y="10645"/>
                    </a:cubicBezTo>
                    <a:cubicBezTo>
                      <a:pt x="9138" y="10645"/>
                      <a:pt x="9898" y="6039"/>
                      <a:pt x="10037" y="3371"/>
                    </a:cubicBezTo>
                  </a:path>
                </a:pathLst>
              </a:custGeom>
              <a:solidFill>
                <a:srgbClr val="3A3A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prstClr val="black"/>
                  </a:solidFill>
                  <a:effectLst/>
                  <a:uLnTx/>
                  <a:uFillTx/>
                  <a:latin typeface="Roboto"/>
                </a:endParaRPr>
              </a:p>
            </p:txBody>
          </p:sp>
          <p:sp>
            <p:nvSpPr>
              <p:cNvPr id="37" name="Freeform 478">
                <a:extLst>
                  <a:ext uri="{FF2B5EF4-FFF2-40B4-BE49-F238E27FC236}">
                    <a16:creationId xmlns:a16="http://schemas.microsoft.com/office/drawing/2014/main" id="{3B3B540D-9457-4007-AE14-29390A12F5F6}"/>
                  </a:ext>
                </a:extLst>
              </p:cNvPr>
              <p:cNvSpPr>
                <a:spLocks/>
              </p:cNvSpPr>
              <p:nvPr/>
            </p:nvSpPr>
            <p:spPr bwMode="auto">
              <a:xfrm flipH="1">
                <a:off x="1561597" y="2775866"/>
                <a:ext cx="825955" cy="710285"/>
              </a:xfrm>
              <a:custGeom>
                <a:avLst/>
                <a:gdLst>
                  <a:gd name="T0" fmla="*/ 148 w 173"/>
                  <a:gd name="T1" fmla="*/ 96 h 260"/>
                  <a:gd name="T2" fmla="*/ 173 w 173"/>
                  <a:gd name="T3" fmla="*/ 11 h 260"/>
                  <a:gd name="T4" fmla="*/ 142 w 173"/>
                  <a:gd name="T5" fmla="*/ 0 h 260"/>
                  <a:gd name="T6" fmla="*/ 65 w 173"/>
                  <a:gd name="T7" fmla="*/ 241 h 260"/>
                  <a:gd name="T8" fmla="*/ 26 w 173"/>
                  <a:gd name="T9" fmla="*/ 2 h 260"/>
                  <a:gd name="T10" fmla="*/ 4 w 173"/>
                  <a:gd name="T11" fmla="*/ 13 h 260"/>
                  <a:gd name="T12" fmla="*/ 6 w 173"/>
                  <a:gd name="T13" fmla="*/ 89 h 260"/>
                  <a:gd name="T14" fmla="*/ 25 w 173"/>
                  <a:gd name="T15" fmla="*/ 92 h 260"/>
                  <a:gd name="T16" fmla="*/ 8 w 173"/>
                  <a:gd name="T17" fmla="*/ 103 h 260"/>
                  <a:gd name="T18" fmla="*/ 67 w 173"/>
                  <a:gd name="T19" fmla="*/ 260 h 260"/>
                  <a:gd name="T20" fmla="*/ 141 w 173"/>
                  <a:gd name="T21" fmla="*/ 114 h 260"/>
                  <a:gd name="T22" fmla="*/ 111 w 173"/>
                  <a:gd name="T23" fmla="*/ 96 h 260"/>
                  <a:gd name="T24" fmla="*/ 148 w 173"/>
                  <a:gd name="T25" fmla="*/ 9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60">
                    <a:moveTo>
                      <a:pt x="148" y="96"/>
                    </a:moveTo>
                    <a:cubicBezTo>
                      <a:pt x="165" y="48"/>
                      <a:pt x="173" y="11"/>
                      <a:pt x="173" y="11"/>
                    </a:cubicBezTo>
                    <a:cubicBezTo>
                      <a:pt x="164" y="2"/>
                      <a:pt x="142" y="0"/>
                      <a:pt x="142" y="0"/>
                    </a:cubicBezTo>
                    <a:cubicBezTo>
                      <a:pt x="95" y="91"/>
                      <a:pt x="65" y="241"/>
                      <a:pt x="65" y="241"/>
                    </a:cubicBezTo>
                    <a:cubicBezTo>
                      <a:pt x="38" y="182"/>
                      <a:pt x="26" y="2"/>
                      <a:pt x="26" y="2"/>
                    </a:cubicBezTo>
                    <a:cubicBezTo>
                      <a:pt x="15" y="5"/>
                      <a:pt x="4" y="13"/>
                      <a:pt x="4" y="13"/>
                    </a:cubicBezTo>
                    <a:cubicBezTo>
                      <a:pt x="0" y="37"/>
                      <a:pt x="2" y="63"/>
                      <a:pt x="6" y="89"/>
                    </a:cubicBezTo>
                    <a:cubicBezTo>
                      <a:pt x="12" y="89"/>
                      <a:pt x="25" y="92"/>
                      <a:pt x="25" y="92"/>
                    </a:cubicBezTo>
                    <a:cubicBezTo>
                      <a:pt x="25" y="92"/>
                      <a:pt x="14" y="100"/>
                      <a:pt x="8" y="103"/>
                    </a:cubicBezTo>
                    <a:cubicBezTo>
                      <a:pt x="25" y="185"/>
                      <a:pt x="67" y="260"/>
                      <a:pt x="67" y="260"/>
                    </a:cubicBezTo>
                    <a:cubicBezTo>
                      <a:pt x="99" y="217"/>
                      <a:pt x="124" y="162"/>
                      <a:pt x="141" y="114"/>
                    </a:cubicBezTo>
                    <a:cubicBezTo>
                      <a:pt x="132" y="107"/>
                      <a:pt x="111" y="96"/>
                      <a:pt x="111" y="96"/>
                    </a:cubicBezTo>
                    <a:cubicBezTo>
                      <a:pt x="111" y="96"/>
                      <a:pt x="136" y="97"/>
                      <a:pt x="148" y="96"/>
                    </a:cubicBezTo>
                  </a:path>
                </a:pathLst>
              </a:custGeom>
              <a:solidFill>
                <a:srgbClr val="3F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8" name="Freeform 479">
                <a:extLst>
                  <a:ext uri="{FF2B5EF4-FFF2-40B4-BE49-F238E27FC236}">
                    <a16:creationId xmlns:a16="http://schemas.microsoft.com/office/drawing/2014/main" id="{57FFE93C-7A39-4016-AC3B-CE6B74CEC50C}"/>
                  </a:ext>
                </a:extLst>
              </p:cNvPr>
              <p:cNvSpPr>
                <a:spLocks noEditPoints="1"/>
              </p:cNvSpPr>
              <p:nvPr/>
            </p:nvSpPr>
            <p:spPr bwMode="auto">
              <a:xfrm flipH="1">
                <a:off x="2077501" y="3333636"/>
                <a:ext cx="53369" cy="100225"/>
              </a:xfrm>
              <a:custGeom>
                <a:avLst/>
                <a:gdLst>
                  <a:gd name="T0" fmla="*/ 11 w 11"/>
                  <a:gd name="T1" fmla="*/ 36 h 37"/>
                  <a:gd name="T2" fmla="*/ 11 w 11"/>
                  <a:gd name="T3" fmla="*/ 37 h 37"/>
                  <a:gd name="T4" fmla="*/ 11 w 11"/>
                  <a:gd name="T5" fmla="*/ 37 h 37"/>
                  <a:gd name="T6" fmla="*/ 11 w 11"/>
                  <a:gd name="T7" fmla="*/ 36 h 37"/>
                  <a:gd name="T8" fmla="*/ 0 w 11"/>
                  <a:gd name="T9" fmla="*/ 0 h 37"/>
                  <a:gd name="T10" fmla="*/ 7 w 11"/>
                  <a:gd name="T11" fmla="*/ 28 h 37"/>
                  <a:gd name="T12" fmla="*/ 8 w 11"/>
                  <a:gd name="T13" fmla="*/ 28 h 37"/>
                  <a:gd name="T14" fmla="*/ 0 w 11"/>
                  <a:gd name="T15" fmla="*/ 0 h 37"/>
                  <a:gd name="T16" fmla="*/ 0 w 11"/>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7">
                    <a:moveTo>
                      <a:pt x="11" y="36"/>
                    </a:moveTo>
                    <a:cubicBezTo>
                      <a:pt x="11" y="36"/>
                      <a:pt x="11" y="37"/>
                      <a:pt x="11" y="37"/>
                    </a:cubicBezTo>
                    <a:cubicBezTo>
                      <a:pt x="11" y="37"/>
                      <a:pt x="11" y="37"/>
                      <a:pt x="11" y="37"/>
                    </a:cubicBezTo>
                    <a:cubicBezTo>
                      <a:pt x="11" y="37"/>
                      <a:pt x="11" y="37"/>
                      <a:pt x="11" y="36"/>
                    </a:cubicBezTo>
                    <a:moveTo>
                      <a:pt x="0" y="0"/>
                    </a:moveTo>
                    <a:cubicBezTo>
                      <a:pt x="3" y="10"/>
                      <a:pt x="5" y="20"/>
                      <a:pt x="7" y="28"/>
                    </a:cubicBezTo>
                    <a:cubicBezTo>
                      <a:pt x="7" y="28"/>
                      <a:pt x="7" y="28"/>
                      <a:pt x="8" y="28"/>
                    </a:cubicBezTo>
                    <a:cubicBezTo>
                      <a:pt x="5" y="20"/>
                      <a:pt x="3" y="10"/>
                      <a:pt x="0" y="0"/>
                    </a:cubicBezTo>
                    <a:cubicBezTo>
                      <a:pt x="0" y="0"/>
                      <a:pt x="0" y="0"/>
                      <a:pt x="0" y="0"/>
                    </a:cubicBezTo>
                  </a:path>
                </a:pathLst>
              </a:custGeom>
              <a:solidFill>
                <a:srgbClr val="AF7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9" name="Freeform 485">
                <a:extLst>
                  <a:ext uri="{FF2B5EF4-FFF2-40B4-BE49-F238E27FC236}">
                    <a16:creationId xmlns:a16="http://schemas.microsoft.com/office/drawing/2014/main" id="{843D1B02-FA28-43BA-9F43-592A277AA538}"/>
                  </a:ext>
                </a:extLst>
              </p:cNvPr>
              <p:cNvSpPr>
                <a:spLocks/>
              </p:cNvSpPr>
              <p:nvPr/>
            </p:nvSpPr>
            <p:spPr bwMode="auto">
              <a:xfrm flipH="1">
                <a:off x="1274417" y="4072971"/>
                <a:ext cx="147402" cy="14525"/>
              </a:xfrm>
              <a:custGeom>
                <a:avLst/>
                <a:gdLst>
                  <a:gd name="T0" fmla="*/ 31 w 31"/>
                  <a:gd name="T1" fmla="*/ 0 h 5"/>
                  <a:gd name="T2" fmla="*/ 0 w 31"/>
                  <a:gd name="T3" fmla="*/ 5 h 5"/>
                  <a:gd name="T4" fmla="*/ 0 w 31"/>
                  <a:gd name="T5" fmla="*/ 5 h 5"/>
                  <a:gd name="T6" fmla="*/ 31 w 31"/>
                  <a:gd name="T7" fmla="*/ 0 h 5"/>
                  <a:gd name="T8" fmla="*/ 31 w 31"/>
                  <a:gd name="T9" fmla="*/ 0 h 5"/>
                </a:gdLst>
                <a:ahLst/>
                <a:cxnLst>
                  <a:cxn ang="0">
                    <a:pos x="T0" y="T1"/>
                  </a:cxn>
                  <a:cxn ang="0">
                    <a:pos x="T2" y="T3"/>
                  </a:cxn>
                  <a:cxn ang="0">
                    <a:pos x="T4" y="T5"/>
                  </a:cxn>
                  <a:cxn ang="0">
                    <a:pos x="T6" y="T7"/>
                  </a:cxn>
                  <a:cxn ang="0">
                    <a:pos x="T8" y="T9"/>
                  </a:cxn>
                </a:cxnLst>
                <a:rect l="0" t="0" r="r" b="b"/>
                <a:pathLst>
                  <a:path w="31" h="5">
                    <a:moveTo>
                      <a:pt x="31" y="0"/>
                    </a:moveTo>
                    <a:cubicBezTo>
                      <a:pt x="28" y="1"/>
                      <a:pt x="17" y="3"/>
                      <a:pt x="0" y="5"/>
                    </a:cubicBezTo>
                    <a:cubicBezTo>
                      <a:pt x="0" y="5"/>
                      <a:pt x="0" y="5"/>
                      <a:pt x="0" y="5"/>
                    </a:cubicBezTo>
                    <a:cubicBezTo>
                      <a:pt x="16" y="3"/>
                      <a:pt x="27" y="1"/>
                      <a:pt x="31" y="0"/>
                    </a:cubicBezTo>
                    <a:cubicBezTo>
                      <a:pt x="31" y="0"/>
                      <a:pt x="31" y="0"/>
                      <a:pt x="31"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0" name="Oval 486">
                <a:extLst>
                  <a:ext uri="{FF2B5EF4-FFF2-40B4-BE49-F238E27FC236}">
                    <a16:creationId xmlns:a16="http://schemas.microsoft.com/office/drawing/2014/main" id="{A1E62ED2-6AA8-4EC8-BACB-AF2CF4D9D1BB}"/>
                  </a:ext>
                </a:extLst>
              </p:cNvPr>
              <p:cNvSpPr>
                <a:spLocks noChangeArrowheads="1"/>
              </p:cNvSpPr>
              <p:nvPr/>
            </p:nvSpPr>
            <p:spPr bwMode="auto">
              <a:xfrm flipH="1">
                <a:off x="1419278" y="4087496"/>
                <a:ext cx="2541" cy="1453"/>
              </a:xfrm>
              <a:prstGeom prst="ellipse">
                <a:avLst/>
              </a:prstGeom>
              <a:solidFill>
                <a:srgbClr val="2E2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1" name="Freeform 487">
                <a:extLst>
                  <a:ext uri="{FF2B5EF4-FFF2-40B4-BE49-F238E27FC236}">
                    <a16:creationId xmlns:a16="http://schemas.microsoft.com/office/drawing/2014/main" id="{2C4BDC55-2033-472D-AC7C-2ADC18A7B8A5}"/>
                  </a:ext>
                </a:extLst>
              </p:cNvPr>
              <p:cNvSpPr>
                <a:spLocks/>
              </p:cNvSpPr>
              <p:nvPr/>
            </p:nvSpPr>
            <p:spPr bwMode="auto">
              <a:xfrm flipH="1">
                <a:off x="1421819" y="4087496"/>
                <a:ext cx="20331" cy="2905"/>
              </a:xfrm>
              <a:custGeom>
                <a:avLst/>
                <a:gdLst>
                  <a:gd name="T0" fmla="*/ 4 w 4"/>
                  <a:gd name="T1" fmla="*/ 0 h 1"/>
                  <a:gd name="T2" fmla="*/ 0 w 4"/>
                  <a:gd name="T3" fmla="*/ 1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2" y="1"/>
                      <a:pt x="1" y="1"/>
                      <a:pt x="0" y="1"/>
                    </a:cubicBezTo>
                    <a:cubicBezTo>
                      <a:pt x="0" y="1"/>
                      <a:pt x="0" y="1"/>
                      <a:pt x="0" y="1"/>
                    </a:cubicBezTo>
                    <a:cubicBezTo>
                      <a:pt x="1" y="1"/>
                      <a:pt x="2" y="1"/>
                      <a:pt x="4" y="0"/>
                    </a:cubicBezTo>
                    <a:cubicBezTo>
                      <a:pt x="4" y="0"/>
                      <a:pt x="4" y="0"/>
                      <a:pt x="4" y="0"/>
                    </a:cubicBezTo>
                  </a:path>
                </a:pathLst>
              </a:custGeom>
              <a:solidFill>
                <a:srgbClr val="252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nvGrpSpPr>
              <p:cNvPr id="42" name="Group 41">
                <a:extLst>
                  <a:ext uri="{FF2B5EF4-FFF2-40B4-BE49-F238E27FC236}">
                    <a16:creationId xmlns:a16="http://schemas.microsoft.com/office/drawing/2014/main" id="{E8FE6983-7251-494B-8DDC-8176642C3E26}"/>
                  </a:ext>
                </a:extLst>
              </p:cNvPr>
              <p:cNvGrpSpPr/>
              <p:nvPr/>
            </p:nvGrpSpPr>
            <p:grpSpPr>
              <a:xfrm>
                <a:off x="1011827" y="5469342"/>
                <a:ext cx="827282" cy="478058"/>
                <a:chOff x="1011827" y="5469342"/>
                <a:chExt cx="827282" cy="478058"/>
              </a:xfrm>
            </p:grpSpPr>
            <p:sp>
              <p:nvSpPr>
                <p:cNvPr id="48" name="Freeform 23">
                  <a:extLst>
                    <a:ext uri="{FF2B5EF4-FFF2-40B4-BE49-F238E27FC236}">
                      <a16:creationId xmlns:a16="http://schemas.microsoft.com/office/drawing/2014/main" id="{39BFDB3A-FED9-459F-A160-0014524C10E1}"/>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9" name="Group 48">
                  <a:extLst>
                    <a:ext uri="{FF2B5EF4-FFF2-40B4-BE49-F238E27FC236}">
                      <a16:creationId xmlns:a16="http://schemas.microsoft.com/office/drawing/2014/main" id="{B3ECD784-9B86-4167-B33C-DC09E5481E09}"/>
                    </a:ext>
                  </a:extLst>
                </p:cNvPr>
                <p:cNvGrpSpPr/>
                <p:nvPr/>
              </p:nvGrpSpPr>
              <p:grpSpPr>
                <a:xfrm>
                  <a:off x="1011827" y="5496309"/>
                  <a:ext cx="827282" cy="451091"/>
                  <a:chOff x="-1103742" y="4456688"/>
                  <a:chExt cx="623887" cy="355600"/>
                </a:xfrm>
              </p:grpSpPr>
              <p:sp>
                <p:nvSpPr>
                  <p:cNvPr id="50" name="Freeform 462">
                    <a:extLst>
                      <a:ext uri="{FF2B5EF4-FFF2-40B4-BE49-F238E27FC236}">
                        <a16:creationId xmlns:a16="http://schemas.microsoft.com/office/drawing/2014/main" id="{6AD39897-0AE8-4C58-9B7C-330C70D51DEC}"/>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51" name="Freeform 464">
                    <a:extLst>
                      <a:ext uri="{FF2B5EF4-FFF2-40B4-BE49-F238E27FC236}">
                        <a16:creationId xmlns:a16="http://schemas.microsoft.com/office/drawing/2014/main" id="{887F554F-2C1C-4FAC-94C6-AC36E3FC2E6E}"/>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nvGrpSpPr>
              <p:cNvPr id="43" name="Group 42">
                <a:extLst>
                  <a:ext uri="{FF2B5EF4-FFF2-40B4-BE49-F238E27FC236}">
                    <a16:creationId xmlns:a16="http://schemas.microsoft.com/office/drawing/2014/main" id="{A51C197F-6006-412C-A3F3-BD5CBFC5FBD3}"/>
                  </a:ext>
                </a:extLst>
              </p:cNvPr>
              <p:cNvGrpSpPr/>
              <p:nvPr/>
            </p:nvGrpSpPr>
            <p:grpSpPr>
              <a:xfrm flipH="1">
                <a:off x="2266183" y="5469342"/>
                <a:ext cx="827282" cy="478058"/>
                <a:chOff x="1011827" y="5469342"/>
                <a:chExt cx="827282" cy="478058"/>
              </a:xfrm>
            </p:grpSpPr>
            <p:sp>
              <p:nvSpPr>
                <p:cNvPr id="44" name="Freeform 23">
                  <a:extLst>
                    <a:ext uri="{FF2B5EF4-FFF2-40B4-BE49-F238E27FC236}">
                      <a16:creationId xmlns:a16="http://schemas.microsoft.com/office/drawing/2014/main" id="{E1FF3359-EAA5-41E5-B2C5-989DB6E87B53}"/>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5" name="Group 44">
                  <a:extLst>
                    <a:ext uri="{FF2B5EF4-FFF2-40B4-BE49-F238E27FC236}">
                      <a16:creationId xmlns:a16="http://schemas.microsoft.com/office/drawing/2014/main" id="{5AB80C0C-D336-4044-AB26-B30A1771CB6D}"/>
                    </a:ext>
                  </a:extLst>
                </p:cNvPr>
                <p:cNvGrpSpPr/>
                <p:nvPr/>
              </p:nvGrpSpPr>
              <p:grpSpPr>
                <a:xfrm>
                  <a:off x="1011827" y="5496309"/>
                  <a:ext cx="827282" cy="451091"/>
                  <a:chOff x="-1103742" y="4456688"/>
                  <a:chExt cx="623887" cy="355600"/>
                </a:xfrm>
              </p:grpSpPr>
              <p:sp>
                <p:nvSpPr>
                  <p:cNvPr id="46" name="Freeform 462">
                    <a:extLst>
                      <a:ext uri="{FF2B5EF4-FFF2-40B4-BE49-F238E27FC236}">
                        <a16:creationId xmlns:a16="http://schemas.microsoft.com/office/drawing/2014/main" id="{B98BA558-0500-40E7-ABC6-EBB45ED99F18}"/>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7" name="Freeform 464">
                    <a:extLst>
                      <a:ext uri="{FF2B5EF4-FFF2-40B4-BE49-F238E27FC236}">
                        <a16:creationId xmlns:a16="http://schemas.microsoft.com/office/drawing/2014/main" id="{7934A347-8490-4748-A79D-C761F6EE8EA1}"/>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sp>
          <p:nvSpPr>
            <p:cNvPr id="13" name="Rectangle 9">
              <a:extLst>
                <a:ext uri="{FF2B5EF4-FFF2-40B4-BE49-F238E27FC236}">
                  <a16:creationId xmlns:a16="http://schemas.microsoft.com/office/drawing/2014/main" id="{2B45851F-D2D1-4936-9944-0E227DA6FC5E}"/>
                </a:ext>
              </a:extLst>
            </p:cNvPr>
            <p:cNvSpPr>
              <a:spLocks noChangeArrowheads="1"/>
            </p:cNvSpPr>
            <p:nvPr/>
          </p:nvSpPr>
          <p:spPr bwMode="auto">
            <a:xfrm>
              <a:off x="2498284" y="1726056"/>
              <a:ext cx="114101" cy="125233"/>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4" name="Rectangle 16">
              <a:extLst>
                <a:ext uri="{FF2B5EF4-FFF2-40B4-BE49-F238E27FC236}">
                  <a16:creationId xmlns:a16="http://schemas.microsoft.com/office/drawing/2014/main" id="{9309F24D-DB2C-47CE-96D7-D7DF3797C3E1}"/>
                </a:ext>
              </a:extLst>
            </p:cNvPr>
            <p:cNvSpPr>
              <a:spLocks noChangeArrowheads="1"/>
            </p:cNvSpPr>
            <p:nvPr/>
          </p:nvSpPr>
          <p:spPr bwMode="auto">
            <a:xfrm>
              <a:off x="2498284" y="1611955"/>
              <a:ext cx="114101" cy="11410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sp>
        <p:nvSpPr>
          <p:cNvPr id="2" name="TextBox 1">
            <a:extLst>
              <a:ext uri="{FF2B5EF4-FFF2-40B4-BE49-F238E27FC236}">
                <a16:creationId xmlns:a16="http://schemas.microsoft.com/office/drawing/2014/main" id="{85160C0E-A7D2-4A47-B5B0-26EDB8BBC9A6}"/>
              </a:ext>
            </a:extLst>
          </p:cNvPr>
          <p:cNvSpPr txBox="1"/>
          <p:nvPr/>
        </p:nvSpPr>
        <p:spPr>
          <a:xfrm>
            <a:off x="375385" y="0"/>
            <a:ext cx="11816615" cy="498994"/>
          </a:xfrm>
          <a:prstGeom prst="rect">
            <a:avLst/>
          </a:prstGeom>
          <a:solidFill>
            <a:srgbClr val="FFCB25"/>
          </a:solidFill>
        </p:spPr>
        <p:txBody>
          <a:bodyPr wrap="square" rtlCol="0">
            <a:spAutoFit/>
          </a:bodyPr>
          <a:lstStyle/>
          <a:p>
            <a:endParaRPr lang="en-US" dirty="0"/>
          </a:p>
        </p:txBody>
      </p:sp>
    </p:spTree>
    <p:extLst>
      <p:ext uri="{BB962C8B-B14F-4D97-AF65-F5344CB8AC3E}">
        <p14:creationId xmlns:p14="http://schemas.microsoft.com/office/powerpoint/2010/main" val="38213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2504" y="1"/>
            <a:ext cx="11999495" cy="490888"/>
          </a:xfrm>
          <a:solidFill>
            <a:srgbClr val="FFCB25"/>
          </a:solidFill>
        </p:spPr>
        <p:txBody>
          <a:bodyPr>
            <a:normAutofit fontScale="90000"/>
          </a:bodyPr>
          <a:lstStyle/>
          <a:p>
            <a:pPr lvl="0" algn="ctr" eaLnBrk="0" fontAlgn="base" hangingPunct="0">
              <a:lnSpc>
                <a:spcPct val="100000"/>
              </a:lnSpc>
              <a:spcAft>
                <a:spcPct val="0"/>
              </a:spcAft>
              <a:defRPr/>
            </a:pPr>
            <a:br>
              <a:rPr lang="en-US" sz="1800" b="1" dirty="0">
                <a:latin typeface="Calibri" panose="020F0502020204030204" pitchFamily="34" charset="0"/>
                <a:ea typeface="MS PGothic" pitchFamily="34" charset="-128"/>
                <a:cs typeface="+mn-cs"/>
              </a:rPr>
            </a:br>
            <a:br>
              <a:rPr lang="en-US" sz="1800" b="1" dirty="0">
                <a:latin typeface="Calibri" panose="020F0502020204030204" pitchFamily="34" charset="0"/>
                <a:ea typeface="MS PGothic" pitchFamily="34" charset="-128"/>
                <a:cs typeface="+mn-cs"/>
              </a:rPr>
            </a:br>
            <a:r>
              <a:rPr lang="en-US" sz="2700" b="1" dirty="0">
                <a:solidFill>
                  <a:srgbClr val="00B050"/>
                </a:solidFill>
                <a:latin typeface="Calibri" panose="020F0502020204030204" pitchFamily="34" charset="0"/>
                <a:ea typeface="MS PGothic" pitchFamily="34" charset="-128"/>
                <a:cs typeface="+mn-cs"/>
              </a:rPr>
              <a:t>HSE Incident Investigation Guidance Notes</a:t>
            </a:r>
            <a:br>
              <a:rPr lang="en-US" sz="1800" b="1" dirty="0">
                <a:latin typeface="Calibri" panose="020F0502020204030204" pitchFamily="34" charset="0"/>
                <a:ea typeface="MS PGothic" pitchFamily="34" charset="-128"/>
                <a:cs typeface="+mn-cs"/>
              </a:rPr>
            </a:b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199" y="800100"/>
            <a:ext cx="10917115" cy="5257800"/>
          </a:xfrm>
        </p:spPr>
        <p:txBody>
          <a:bodyPr>
            <a:normAutofit lnSpcReduction="10000"/>
          </a:bodyPr>
          <a:lstStyle/>
          <a:p>
            <a:pPr marL="0" lvl="0" indent="0" eaLnBrk="0" fontAlgn="base" hangingPunct="0">
              <a:lnSpc>
                <a:spcPct val="100000"/>
              </a:lnSpc>
              <a:spcBef>
                <a:spcPct val="0"/>
              </a:spcBef>
              <a:spcAft>
                <a:spcPct val="0"/>
              </a:spcAft>
              <a:buNone/>
              <a:defRPr/>
            </a:pPr>
            <a:r>
              <a:rPr lang="en-GB" sz="2000" b="1" dirty="0">
                <a:solidFill>
                  <a:schemeClr val="accent1"/>
                </a:solidFill>
                <a:latin typeface="Calibri" panose="020F0502020204030204" pitchFamily="34" charset="0"/>
                <a:ea typeface="MS PGothic" pitchFamily="34" charset="-128"/>
              </a:rPr>
              <a:t>Incident Investigation Terms of Reference  (TOR)</a:t>
            </a:r>
            <a:endParaRPr lang="en-US" sz="2000" b="1" dirty="0">
              <a:solidFill>
                <a:schemeClr val="accent1"/>
              </a:solidFill>
              <a:latin typeface="Calibri" panose="020F0502020204030204" pitchFamily="34" charset="0"/>
              <a:ea typeface="MS PGothic" pitchFamily="34" charset="-128"/>
            </a:endParaRPr>
          </a:p>
          <a:p>
            <a:pPr marL="0" lvl="0" indent="0" eaLnBrk="0" fontAlgn="base" hangingPunct="0">
              <a:lnSpc>
                <a:spcPct val="100000"/>
              </a:lnSpc>
              <a:spcBef>
                <a:spcPct val="0"/>
              </a:spcBef>
              <a:spcAft>
                <a:spcPct val="0"/>
              </a:spcAft>
              <a:buNone/>
              <a:defRPr/>
            </a:pPr>
            <a:endParaRPr lang="en-GB" sz="1200" b="1" dirty="0">
              <a:solidFill>
                <a:srgbClr val="000000"/>
              </a:solidFill>
              <a:latin typeface="Calibri" panose="020F0502020204030204" pitchFamily="34" charset="0"/>
              <a:ea typeface="MS PGothic" pitchFamily="34" charset="-128"/>
            </a:endParaRPr>
          </a:p>
          <a:p>
            <a:pPr lvl="0" eaLnBrk="0" fontAlgn="base" hangingPunct="0">
              <a:lnSpc>
                <a:spcPct val="100000"/>
              </a:lnSpc>
              <a:spcBef>
                <a:spcPct val="0"/>
              </a:spcBef>
              <a:spcAft>
                <a:spcPct val="0"/>
              </a:spcAft>
              <a:buFont typeface="Arial" panose="020B0604020202020204" pitchFamily="34" charset="0"/>
              <a:buChar char="•"/>
              <a:defRPr/>
            </a:pPr>
            <a:r>
              <a:rPr lang="en-GB" sz="1400" b="1" dirty="0">
                <a:solidFill>
                  <a:srgbClr val="000000"/>
                </a:solidFill>
                <a:latin typeface="Calibri" panose="020F0502020204030204" pitchFamily="34" charset="0"/>
                <a:ea typeface="MS PGothic" pitchFamily="34" charset="-128"/>
              </a:rPr>
              <a:t>Investigation protocols      : </a:t>
            </a:r>
            <a:r>
              <a:rPr lang="en-GB" sz="1400" dirty="0">
                <a:solidFill>
                  <a:srgbClr val="000000"/>
                </a:solidFill>
                <a:latin typeface="Calibri" panose="020F0502020204030204" pitchFamily="34" charset="0"/>
                <a:ea typeface="MS PGothic" pitchFamily="34" charset="-128"/>
              </a:rPr>
              <a:t>Documents to be used to investigation PR 1418</a:t>
            </a:r>
            <a:endParaRPr lang="en-US" sz="1400" u="sng" dirty="0">
              <a:solidFill>
                <a:srgbClr val="0070C0"/>
              </a:solidFill>
              <a:latin typeface="Calibri" panose="020F0502020204030204" pitchFamily="34" charset="0"/>
              <a:ea typeface="MS PGothic" pitchFamily="34" charset="-128"/>
            </a:endParaRPr>
          </a:p>
          <a:p>
            <a:pPr eaLnBrk="0" fontAlgn="base" hangingPunct="0">
              <a:lnSpc>
                <a:spcPct val="100000"/>
              </a:lnSpc>
              <a:spcBef>
                <a:spcPct val="0"/>
              </a:spcBef>
              <a:spcAft>
                <a:spcPct val="0"/>
              </a:spcAft>
              <a:defRPr/>
            </a:pPr>
            <a:r>
              <a:rPr lang="en-GB" sz="1400" dirty="0">
                <a:solidFill>
                  <a:srgbClr val="000000"/>
                </a:solidFill>
                <a:latin typeface="Calibri" panose="020F0502020204030204" pitchFamily="34" charset="0"/>
                <a:ea typeface="MS PGothic" pitchFamily="34" charset="-128"/>
              </a:rPr>
              <a:t>I</a:t>
            </a:r>
            <a:r>
              <a:rPr lang="en-GB" sz="1400" b="1" dirty="0">
                <a:solidFill>
                  <a:srgbClr val="000000"/>
                </a:solidFill>
                <a:latin typeface="Calibri" panose="020F0502020204030204" pitchFamily="34" charset="0"/>
                <a:ea typeface="MS PGothic" pitchFamily="34" charset="-128"/>
              </a:rPr>
              <a:t>ncident Owner </a:t>
            </a:r>
            <a:r>
              <a:rPr lang="en-GB" sz="1400" dirty="0">
                <a:solidFill>
                  <a:srgbClr val="000000"/>
                </a:solidFill>
                <a:latin typeface="Calibri" panose="020F0502020204030204" pitchFamily="34" charset="0"/>
                <a:ea typeface="MS PGothic" pitchFamily="34" charset="-128"/>
              </a:rPr>
              <a:t>                   </a:t>
            </a:r>
            <a:r>
              <a:rPr lang="en-GB" sz="1400" b="1" dirty="0">
                <a:solidFill>
                  <a:srgbClr val="000000"/>
                </a:solidFill>
                <a:latin typeface="Calibri" panose="020F0502020204030204" pitchFamily="34" charset="0"/>
                <a:ea typeface="MS PGothic" pitchFamily="34" charset="-128"/>
              </a:rPr>
              <a:t>:</a:t>
            </a:r>
            <a:r>
              <a:rPr lang="en-GB" sz="1400" dirty="0">
                <a:solidFill>
                  <a:srgbClr val="000000"/>
                </a:solidFill>
                <a:latin typeface="Calibri" panose="020F0502020204030204" pitchFamily="34" charset="0"/>
                <a:ea typeface="MS PGothic" pitchFamily="34" charset="-128"/>
              </a:rPr>
              <a:t> Name and reference indicator </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PIM No                                  :XXXXXX</a:t>
            </a:r>
            <a:endParaRPr lang="en-GB" sz="1400" dirty="0">
              <a:solidFill>
                <a:srgbClr val="000000"/>
              </a:solidFill>
              <a:latin typeface="Calibri" panose="020F0502020204030204" pitchFamily="34" charset="0"/>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Investigation Team Leader  : </a:t>
            </a:r>
            <a:r>
              <a:rPr lang="en-GB" sz="1400" dirty="0">
                <a:solidFill>
                  <a:srgbClr val="000000"/>
                </a:solidFill>
                <a:latin typeface="Calibri" panose="020F0502020204030204" pitchFamily="34" charset="0"/>
                <a:ea typeface="MS PGothic" pitchFamily="34" charset="-128"/>
              </a:rPr>
              <a:t>Names, reference indicators, role in investigation</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Special terms                       :</a:t>
            </a:r>
            <a:r>
              <a:rPr lang="en-GB" sz="1400" dirty="0">
                <a:solidFill>
                  <a:srgbClr val="000000"/>
                </a:solidFill>
                <a:latin typeface="Calibri" panose="020F0502020204030204" pitchFamily="34" charset="0"/>
                <a:ea typeface="MS PGothic" pitchFamily="34" charset="-128"/>
              </a:rPr>
              <a:t>Special conditions/requirements of the investigation (e.g., joint PDO/contractor)</a:t>
            </a:r>
            <a:r>
              <a:rPr lang="en-GB" sz="1400" b="1" dirty="0">
                <a:solidFill>
                  <a:srgbClr val="000000"/>
                </a:solidFill>
                <a:latin typeface="Calibri" panose="020F0502020204030204" pitchFamily="34" charset="0"/>
                <a:ea typeface="MS PGothic" pitchFamily="34" charset="-128"/>
              </a:rPr>
              <a:t> </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Subject Matter Experts        : </a:t>
            </a:r>
            <a:r>
              <a:rPr lang="en-GB" sz="1400" dirty="0">
                <a:solidFill>
                  <a:srgbClr val="000000"/>
                </a:solidFill>
                <a:latin typeface="Calibri" panose="020F0502020204030204" pitchFamily="34" charset="0"/>
                <a:ea typeface="MS PGothic" pitchFamily="34" charset="-128"/>
              </a:rPr>
              <a:t>as required to be discussed during Kick Off meeting</a:t>
            </a:r>
            <a:endParaRPr lang="en-US" sz="1400" dirty="0">
              <a:solidFill>
                <a:srgbClr val="000000"/>
              </a:solidFill>
              <a:latin typeface="Calibri" panose="020F0502020204030204" pitchFamily="34" charset="0"/>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Investigation deliverable     : </a:t>
            </a:r>
            <a:r>
              <a:rPr lang="en-GB" sz="1400" dirty="0">
                <a:solidFill>
                  <a:srgbClr val="000000"/>
                </a:solidFill>
                <a:latin typeface="Calibri" panose="020F0502020204030204" pitchFamily="34" charset="0"/>
                <a:ea typeface="MS PGothic" pitchFamily="34" charset="-128"/>
              </a:rPr>
              <a:t>The team is responsible for investigating the incident and completing the following: Investigation report , MD/IRC presentation, and learning pack.</a:t>
            </a:r>
            <a:endParaRPr lang="en-GB" sz="1400" b="1" dirty="0">
              <a:solidFill>
                <a:srgbClr val="000000"/>
              </a:solidFill>
              <a:latin typeface="Calibri" panose="020F0502020204030204" pitchFamily="34" charset="0"/>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Previous NAD                       :</a:t>
            </a:r>
            <a:r>
              <a:rPr lang="en-GB" sz="1400" dirty="0">
                <a:solidFill>
                  <a:srgbClr val="000000"/>
                </a:solidFill>
                <a:latin typeface="Calibri" panose="020F0502020204030204" pitchFamily="34" charset="0"/>
                <a:ea typeface="MS PGothic" pitchFamily="34" charset="-128"/>
              </a:rPr>
              <a:t>Previous incident, similar incident, including PIM No from company</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Immediate Cause                  :</a:t>
            </a:r>
            <a:r>
              <a:rPr lang="en-GB" sz="1400" dirty="0">
                <a:solidFill>
                  <a:srgbClr val="000000"/>
                </a:solidFill>
                <a:latin typeface="Calibri" panose="020F0502020204030204" pitchFamily="34" charset="0"/>
                <a:ea typeface="MS PGothic" pitchFamily="34" charset="-128"/>
              </a:rPr>
              <a:t>Bring to kick off meeting for agreement   </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Critical Factors </a:t>
            </a:r>
            <a:r>
              <a:rPr lang="en-GB" sz="1400" dirty="0">
                <a:solidFill>
                  <a:srgbClr val="000000"/>
                </a:solidFill>
                <a:latin typeface="Calibri" panose="020F0502020204030204" pitchFamily="34" charset="0"/>
                <a:ea typeface="MS PGothic" pitchFamily="34" charset="-128"/>
              </a:rPr>
              <a:t>–  </a:t>
            </a:r>
          </a:p>
          <a:p>
            <a:pPr lvl="0" eaLnBrk="0" fontAlgn="base" hangingPunct="0">
              <a:lnSpc>
                <a:spcPct val="100000"/>
              </a:lnSpc>
              <a:spcBef>
                <a:spcPct val="0"/>
              </a:spcBef>
              <a:spcAft>
                <a:spcPct val="0"/>
              </a:spcAft>
              <a:buNone/>
              <a:defRPr/>
            </a:pPr>
            <a:r>
              <a:rPr lang="en-GB" sz="1400" dirty="0">
                <a:solidFill>
                  <a:srgbClr val="000000"/>
                </a:solidFill>
                <a:latin typeface="Calibri" panose="020F0502020204030204" pitchFamily="34" charset="0"/>
                <a:ea typeface="MS PGothic" pitchFamily="34" charset="-128"/>
              </a:rPr>
              <a:t>		1.</a:t>
            </a:r>
          </a:p>
          <a:p>
            <a:pPr lvl="0" eaLnBrk="0" fontAlgn="base" hangingPunct="0">
              <a:lnSpc>
                <a:spcPct val="100000"/>
              </a:lnSpc>
              <a:spcBef>
                <a:spcPct val="0"/>
              </a:spcBef>
              <a:spcAft>
                <a:spcPct val="0"/>
              </a:spcAft>
              <a:buNone/>
              <a:defRPr/>
            </a:pPr>
            <a:r>
              <a:rPr lang="en-GB" sz="1400" dirty="0">
                <a:solidFill>
                  <a:srgbClr val="000000"/>
                </a:solidFill>
                <a:latin typeface="Calibri" panose="020F0502020204030204" pitchFamily="34" charset="0"/>
                <a:ea typeface="MS PGothic" pitchFamily="34" charset="-128"/>
              </a:rPr>
              <a:t>		2.        </a:t>
            </a:r>
          </a:p>
          <a:p>
            <a:pPr eaLnBrk="0" fontAlgn="base" hangingPunct="0">
              <a:lnSpc>
                <a:spcPct val="100000"/>
              </a:lnSpc>
              <a:spcBef>
                <a:spcPct val="0"/>
              </a:spcBef>
              <a:spcAft>
                <a:spcPct val="0"/>
              </a:spcAft>
              <a:defRPr/>
            </a:pPr>
            <a:r>
              <a:rPr lang="en-GB" sz="1400" b="1" dirty="0">
                <a:solidFill>
                  <a:srgbClr val="000000"/>
                </a:solidFill>
                <a:latin typeface="Calibri" panose="020F0502020204030204" pitchFamily="34" charset="0"/>
                <a:ea typeface="MS PGothic" pitchFamily="34" charset="-128"/>
              </a:rPr>
              <a:t>Investigation Team Members: </a:t>
            </a:r>
            <a:r>
              <a:rPr lang="en-GB" sz="1400" dirty="0">
                <a:solidFill>
                  <a:srgbClr val="000000"/>
                </a:solidFill>
                <a:latin typeface="Calibri" panose="020F0502020204030204" pitchFamily="34" charset="0"/>
                <a:ea typeface="MS PGothic" pitchFamily="34" charset="-128"/>
              </a:rPr>
              <a:t>Names, reference indicators, role in investigation           </a:t>
            </a:r>
          </a:p>
          <a:p>
            <a:pPr eaLnBrk="0" fontAlgn="base" hangingPunct="0">
              <a:lnSpc>
                <a:spcPct val="100000"/>
              </a:lnSpc>
              <a:spcBef>
                <a:spcPct val="0"/>
              </a:spcBef>
              <a:spcAft>
                <a:spcPct val="0"/>
              </a:spcAft>
              <a:buFont typeface="+mj-lt"/>
              <a:buAutoNum type="arabicPeriod"/>
              <a:defRPr/>
            </a:pPr>
            <a:r>
              <a:rPr lang="en-GB" sz="1400" dirty="0">
                <a:solidFill>
                  <a:srgbClr val="000000"/>
                </a:solidFill>
                <a:latin typeface="Calibri" panose="020F0502020204030204" pitchFamily="34" charset="0"/>
                <a:ea typeface="MS PGothic" pitchFamily="34" charset="-128"/>
              </a:rPr>
              <a:t> Investigation Team lead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latin typeface="Calibri" panose="020F0502020204030204" pitchFamily="34" charset="0"/>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latin typeface="Calibri" panose="020F0502020204030204" pitchFamily="34" charset="0"/>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None/>
              <a:defRPr/>
            </a:pPr>
            <a:endParaRPr lang="en-GB" sz="1400" dirty="0">
              <a:solidFill>
                <a:srgbClr val="000000"/>
              </a:solidFill>
              <a:latin typeface="Calibri" panose="020F0502020204030204" pitchFamily="34" charset="0"/>
              <a:ea typeface="MS PGothic" pitchFamily="34" charset="-128"/>
            </a:endParaRPr>
          </a:p>
          <a:p>
            <a:pPr lvl="0" eaLnBrk="0" fontAlgn="base" hangingPunct="0">
              <a:lnSpc>
                <a:spcPct val="100000"/>
              </a:lnSpc>
              <a:spcBef>
                <a:spcPct val="0"/>
              </a:spcBef>
              <a:spcAft>
                <a:spcPct val="0"/>
              </a:spcAft>
              <a:buNone/>
              <a:defRPr/>
            </a:pPr>
            <a:r>
              <a:rPr lang="en-GB" sz="1400" dirty="0">
                <a:solidFill>
                  <a:srgbClr val="000000"/>
                </a:solidFill>
                <a:latin typeface="Calibri" panose="020F0502020204030204" pitchFamily="34" charset="0"/>
                <a:ea typeface="MS PGothic" pitchFamily="34" charset="-128"/>
              </a:rPr>
              <a:t> If not HII (ICAM) trained the contractor is to provide Incident investigator, level of competency assurance from senior management. NAD investigations should always include a medical professional.</a:t>
            </a:r>
          </a:p>
          <a:p>
            <a:pPr lvl="0" eaLnBrk="0" fontAlgn="base" hangingPunct="0">
              <a:lnSpc>
                <a:spcPct val="100000"/>
              </a:lnSpc>
              <a:spcBef>
                <a:spcPct val="0"/>
              </a:spcBef>
              <a:spcAft>
                <a:spcPct val="0"/>
              </a:spcAft>
              <a:buNone/>
              <a:defRPr/>
            </a:pPr>
            <a:endParaRPr lang="en-GB" sz="1400" dirty="0">
              <a:solidFill>
                <a:srgbClr val="000000"/>
              </a:solidFill>
              <a:latin typeface="Calibri" panose="020F0502020204030204" pitchFamily="34" charset="0"/>
              <a:ea typeface="MS PGothic" pitchFamily="34" charset="-128"/>
            </a:endParaRPr>
          </a:p>
          <a:p>
            <a:pPr lvl="0" eaLnBrk="0" fontAlgn="base" hangingPunct="0">
              <a:lnSpc>
                <a:spcPct val="100000"/>
              </a:lnSpc>
              <a:spcBef>
                <a:spcPct val="0"/>
              </a:spcBef>
              <a:spcAft>
                <a:spcPct val="0"/>
              </a:spcAft>
              <a:buNone/>
              <a:defRPr/>
            </a:pPr>
            <a:r>
              <a:rPr lang="en-GB" sz="1400" b="1" dirty="0">
                <a:solidFill>
                  <a:srgbClr val="000000"/>
                </a:solidFill>
                <a:latin typeface="Calibri" panose="020F0502020204030204" pitchFamily="34" charset="0"/>
                <a:ea typeface="MS PGothic" pitchFamily="34" charset="-128"/>
              </a:rPr>
              <a:t>  Evidence repository must be provided electronically on data stick prior to MSE3 IRC</a:t>
            </a:r>
            <a:endParaRPr lang="en-US" sz="1400" b="1" dirty="0">
              <a:solidFill>
                <a:srgbClr val="000000"/>
              </a:solidFill>
              <a:latin typeface="Calibri" panose="020F0502020204030204" pitchFamily="34" charset="0"/>
              <a:ea typeface="MS PGothic" pitchFamily="34" charset="-128"/>
            </a:endParaRPr>
          </a:p>
          <a:p>
            <a:endParaRPr lang="en-US" dirty="0"/>
          </a:p>
        </p:txBody>
      </p:sp>
      <p:pic>
        <p:nvPicPr>
          <p:cNvPr id="8" name="Picture 7">
            <a:extLst>
              <a:ext uri="{FF2B5EF4-FFF2-40B4-BE49-F238E27FC236}">
                <a16:creationId xmlns:a16="http://schemas.microsoft.com/office/drawing/2014/main" id="{B63CA1DA-4597-485B-839D-C08AF78DB5DC}"/>
              </a:ext>
            </a:extLst>
          </p:cNvPr>
          <p:cNvPicPr>
            <a:picLocks noChangeAspect="1"/>
          </p:cNvPicPr>
          <p:nvPr/>
        </p:nvPicPr>
        <p:blipFill>
          <a:blip r:embed="rId3"/>
          <a:stretch>
            <a:fillRect/>
          </a:stretch>
        </p:blipFill>
        <p:spPr>
          <a:xfrm>
            <a:off x="2967357" y="6541274"/>
            <a:ext cx="5590517" cy="377985"/>
          </a:xfrm>
          <a:prstGeom prst="rect">
            <a:avLst/>
          </a:prstGeom>
        </p:spPr>
      </p:pic>
    </p:spTree>
    <p:extLst>
      <p:ext uri="{BB962C8B-B14F-4D97-AF65-F5344CB8AC3E}">
        <p14:creationId xmlns:p14="http://schemas.microsoft.com/office/powerpoint/2010/main" val="274958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2880" y="1"/>
            <a:ext cx="12009120" cy="452386"/>
          </a:xfrm>
          <a:solidFill>
            <a:srgbClr val="FFCB25"/>
          </a:solidFill>
        </p:spPr>
        <p:txBody>
          <a:bodyPr/>
          <a:lstStyle/>
          <a:p>
            <a:pPr algn="ctr"/>
            <a:r>
              <a:rPr lang="en-US" sz="2400" b="1" dirty="0">
                <a:solidFill>
                  <a:srgbClr val="00B050"/>
                </a:solidFill>
                <a:latin typeface="Calibri" panose="020F0502020204030204" pitchFamily="34" charset="0"/>
                <a:ea typeface="MS PGothic" pitchFamily="34" charset="-128"/>
              </a:rPr>
              <a:t>HSE Incident Investigation Guidance Notes</a:t>
            </a: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200" y="681037"/>
            <a:ext cx="10515600" cy="5248423"/>
          </a:xfrm>
        </p:spPr>
        <p:txBody>
          <a:bodyPr/>
          <a:lstStyle/>
          <a:p>
            <a:pPr marL="0" lvl="0" indent="0" eaLnBrk="0" fontAlgn="base" hangingPunct="0">
              <a:lnSpc>
                <a:spcPct val="100000"/>
              </a:lnSpc>
              <a:spcBef>
                <a:spcPct val="0"/>
              </a:spcBef>
              <a:spcAft>
                <a:spcPct val="0"/>
              </a:spcAft>
              <a:buNone/>
              <a:defRPr/>
            </a:pPr>
            <a:r>
              <a:rPr lang="en-US" sz="1800" dirty="0">
                <a:solidFill>
                  <a:schemeClr val="accent1"/>
                </a:solidFill>
                <a:latin typeface="Calibri" panose="020F0502020204030204" pitchFamily="34" charset="0"/>
                <a:ea typeface="MS PGothic" pitchFamily="34" charset="-128"/>
              </a:rPr>
              <a:t>Timetable to be communicated during kick off meeting:</a:t>
            </a:r>
          </a:p>
          <a:p>
            <a:pPr marL="0" lvl="0" indent="0" eaLnBrk="0" fontAlgn="base" hangingPunct="0">
              <a:lnSpc>
                <a:spcPct val="100000"/>
              </a:lnSpc>
              <a:spcBef>
                <a:spcPct val="0"/>
              </a:spcBef>
              <a:spcAft>
                <a:spcPct val="0"/>
              </a:spcAft>
              <a:buNone/>
              <a:defRPr/>
            </a:pPr>
            <a:r>
              <a:rPr lang="en-US" sz="1200" dirty="0">
                <a:solidFill>
                  <a:srgbClr val="000000"/>
                </a:solidFill>
                <a:latin typeface="Calibri" panose="020F0502020204030204" pitchFamily="34" charset="0"/>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latin typeface="Calibri" panose="020F0502020204030204" pitchFamily="34" charset="0"/>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latin typeface="Calibri" panose="020F0502020204030204" pitchFamily="34" charset="0"/>
                <a:ea typeface="MS PGothic" pitchFamily="34" charset="-128"/>
              </a:rPr>
              <a:t>		</a:t>
            </a:r>
            <a:endParaRPr lang="en-US" sz="1800" dirty="0">
              <a:solidFill>
                <a:srgbClr val="0070C0"/>
              </a:solidFill>
              <a:latin typeface="Calibri" panose="020F0502020204030204" pitchFamily="34" charset="0"/>
              <a:ea typeface="MS PGothic" pitchFamily="34" charset="-128"/>
            </a:endParaRPr>
          </a:p>
          <a:p>
            <a:pPr marL="0" indent="0">
              <a:buNone/>
            </a:pPr>
            <a:endParaRPr lang="en-US" dirty="0"/>
          </a:p>
        </p:txBody>
      </p:sp>
      <p:pic>
        <p:nvPicPr>
          <p:cNvPr id="2" name="Picture 1">
            <a:extLst>
              <a:ext uri="{FF2B5EF4-FFF2-40B4-BE49-F238E27FC236}">
                <a16:creationId xmlns:a16="http://schemas.microsoft.com/office/drawing/2014/main" id="{1EA4E66F-5B76-4535-8486-4DCACB37BF19}"/>
              </a:ext>
            </a:extLst>
          </p:cNvPr>
          <p:cNvPicPr>
            <a:picLocks noChangeAspect="1"/>
          </p:cNvPicPr>
          <p:nvPr/>
        </p:nvPicPr>
        <p:blipFill>
          <a:blip r:embed="rId2"/>
          <a:stretch>
            <a:fillRect/>
          </a:stretch>
        </p:blipFill>
        <p:spPr>
          <a:xfrm>
            <a:off x="2789464" y="6480015"/>
            <a:ext cx="5590517" cy="377985"/>
          </a:xfrm>
          <a:prstGeom prst="rect">
            <a:avLst/>
          </a:prstGeom>
        </p:spPr>
      </p:pic>
      <p:graphicFrame>
        <p:nvGraphicFramePr>
          <p:cNvPr id="3" name="Table 3">
            <a:extLst>
              <a:ext uri="{FF2B5EF4-FFF2-40B4-BE49-F238E27FC236}">
                <a16:creationId xmlns:a16="http://schemas.microsoft.com/office/drawing/2014/main" id="{B568E7F1-9864-4B38-B82A-F859517636BA}"/>
              </a:ext>
            </a:extLst>
          </p:cNvPr>
          <p:cNvGraphicFramePr>
            <a:graphicFrameLocks noGrp="1"/>
          </p:cNvGraphicFramePr>
          <p:nvPr>
            <p:extLst>
              <p:ext uri="{D42A27DB-BD31-4B8C-83A1-F6EECF244321}">
                <p14:modId xmlns:p14="http://schemas.microsoft.com/office/powerpoint/2010/main" val="2148859848"/>
              </p:ext>
            </p:extLst>
          </p:nvPr>
        </p:nvGraphicFramePr>
        <p:xfrm>
          <a:off x="838200" y="1134163"/>
          <a:ext cx="10125173" cy="3855720"/>
        </p:xfrm>
        <a:graphic>
          <a:graphicData uri="http://schemas.openxmlformats.org/drawingml/2006/table">
            <a:tbl>
              <a:tblPr firstRow="1" bandRow="1">
                <a:tableStyleId>{B301B821-A1FF-4177-AEE7-76D212191A09}</a:tableStyleId>
              </a:tblPr>
              <a:tblGrid>
                <a:gridCol w="1612769">
                  <a:extLst>
                    <a:ext uri="{9D8B030D-6E8A-4147-A177-3AD203B41FA5}">
                      <a16:colId xmlns:a16="http://schemas.microsoft.com/office/drawing/2014/main" val="3744852295"/>
                    </a:ext>
                  </a:extLst>
                </a:gridCol>
                <a:gridCol w="8512404">
                  <a:extLst>
                    <a:ext uri="{9D8B030D-6E8A-4147-A177-3AD203B41FA5}">
                      <a16:colId xmlns:a16="http://schemas.microsoft.com/office/drawing/2014/main" val="1620115802"/>
                    </a:ext>
                  </a:extLst>
                </a:gridCol>
              </a:tblGrid>
              <a:tr h="370840">
                <a:tc>
                  <a:txBody>
                    <a:bodyPr/>
                    <a:lstStyle/>
                    <a:p>
                      <a:pPr algn="ctr"/>
                      <a:r>
                        <a:rPr kumimoji="0" lang="en-US" sz="1600" u="none" strike="noStrike" kern="1200" cap="none" spc="0" normalizeH="0" baseline="0" noProof="0" dirty="0">
                          <a:ln>
                            <a:noFill/>
                          </a:ln>
                          <a:effectLst/>
                          <a:uLnTx/>
                          <a:uFillTx/>
                        </a:rPr>
                        <a:t>Rolling Days</a:t>
                      </a:r>
                      <a:endParaRPr lang="en-US" sz="1600" dirty="0">
                        <a:solidFill>
                          <a:schemeClr val="bg1"/>
                        </a:solidFill>
                      </a:endParaRPr>
                    </a:p>
                  </a:txBody>
                  <a:tcPr/>
                </a:tc>
                <a:tc>
                  <a:txBody>
                    <a:bodyPr/>
                    <a:lstStyle/>
                    <a:p>
                      <a:pPr algn="ctr"/>
                      <a:r>
                        <a:rPr kumimoji="0" lang="en-US" sz="1600" u="none" strike="noStrike" kern="1200" cap="none" spc="0" normalizeH="0" baseline="0" noProof="0" dirty="0">
                          <a:ln>
                            <a:noFill/>
                          </a:ln>
                          <a:effectLst/>
                          <a:uLnTx/>
                          <a:uFillTx/>
                        </a:rPr>
                        <a:t>Action / Task</a:t>
                      </a:r>
                      <a:endParaRPr lang="en-US" sz="1600" dirty="0">
                        <a:solidFill>
                          <a:schemeClr val="bg1"/>
                        </a:solidFill>
                      </a:endParaRPr>
                    </a:p>
                  </a:txBody>
                  <a:tcPr/>
                </a:tc>
                <a:extLst>
                  <a:ext uri="{0D108BD9-81ED-4DB2-BD59-A6C34878D82A}">
                    <a16:rowId xmlns:a16="http://schemas.microsoft.com/office/drawing/2014/main" val="1547170749"/>
                  </a:ext>
                </a:extLst>
              </a:tr>
              <a:tr h="370840">
                <a:tc>
                  <a:txBody>
                    <a:bodyPr/>
                    <a:lstStyle/>
                    <a:p>
                      <a:r>
                        <a:rPr lang="en-US" sz="1400" dirty="0"/>
                        <a:t>0</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rPr>
                        <a:t>Notification received from MCOH</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301802785"/>
                  </a:ext>
                </a:extLst>
              </a:tr>
              <a:tr h="370840">
                <a:tc>
                  <a:txBody>
                    <a:bodyPr/>
                    <a:lstStyle/>
                    <a:p>
                      <a:r>
                        <a:rPr lang="en-US" sz="1400" dirty="0"/>
                        <a:t>0-1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Initial Notification</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2719092379"/>
                  </a:ext>
                </a:extLst>
              </a:tr>
              <a:tr h="370840">
                <a:tc>
                  <a:txBody>
                    <a:bodyPr/>
                    <a:lstStyle/>
                    <a:p>
                      <a:r>
                        <a:rPr lang="en-US" sz="1400" dirty="0"/>
                        <a:t>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rPr>
                        <a:t>Kickoff meeting</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4050985465"/>
                  </a:ext>
                </a:extLst>
              </a:tr>
              <a:tr h="370840">
                <a:tc>
                  <a:txBody>
                    <a:bodyPr/>
                    <a:lstStyle/>
                    <a:p>
                      <a:r>
                        <a:rPr lang="en-US" sz="1400" dirty="0"/>
                        <a:t>10*</a:t>
                      </a:r>
                      <a:endParaRPr lang="en-US" sz="1400" dirty="0">
                        <a:solidFill>
                          <a:srgbClr val="FF0000"/>
                        </a:solidFill>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1</a:t>
                      </a:r>
                      <a:r>
                        <a:rPr kumimoji="0" lang="en-US" sz="1400" u="none" strike="noStrike" kern="1200" cap="none" spc="0" normalizeH="0" baseline="30000" noProof="0" dirty="0">
                          <a:ln>
                            <a:noFill/>
                          </a:ln>
                          <a:effectLst/>
                          <a:uLnTx/>
                          <a:uFillTx/>
                        </a:rPr>
                        <a:t>st</a:t>
                      </a:r>
                      <a:r>
                        <a:rPr kumimoji="0" lang="en-US" sz="1400" u="none" strike="noStrike" kern="1200" cap="none" spc="0" normalizeH="0" baseline="0" noProof="0" dirty="0">
                          <a:ln>
                            <a:noFill/>
                          </a:ln>
                          <a:effectLst/>
                          <a:uLnTx/>
                          <a:uFillTx/>
                        </a:rPr>
                        <a:t> Draft of report to MSE 3 representative  Review 1</a:t>
                      </a:r>
                      <a:r>
                        <a:rPr kumimoji="0" lang="en-US" sz="1400" u="none" strike="noStrike" kern="1200" cap="none" spc="0" normalizeH="0" baseline="30000" noProof="0" dirty="0">
                          <a:ln>
                            <a:noFill/>
                          </a:ln>
                          <a:effectLst/>
                          <a:uLnTx/>
                          <a:uFillTx/>
                        </a:rPr>
                        <a:t>st</a:t>
                      </a:r>
                      <a:r>
                        <a:rPr kumimoji="0" lang="en-US" sz="1400" u="none" strike="noStrike" kern="1200" cap="none" spc="0" normalizeH="0" baseline="0" noProof="0" dirty="0">
                          <a:ln>
                            <a:noFill/>
                          </a:ln>
                          <a:effectLst/>
                          <a:uLnTx/>
                          <a:uFillTx/>
                        </a:rPr>
                        <a:t> draft return consolidated feedback</a:t>
                      </a:r>
                    </a:p>
                    <a:p>
                      <a:r>
                        <a:rPr kumimoji="0" lang="en-US" sz="1400" u="none" strike="noStrike" kern="1200" cap="none" spc="0" normalizeH="0" baseline="0" noProof="0" dirty="0">
                          <a:ln>
                            <a:noFill/>
                          </a:ln>
                          <a:effectLst/>
                          <a:uLnTx/>
                          <a:uFillTx/>
                        </a:rPr>
                        <a:t>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of report  to MSE 3 representative  Review of 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return consolidated feedback</a:t>
                      </a:r>
                      <a:endParaRPr lang="en-US" sz="1400" dirty="0"/>
                    </a:p>
                  </a:txBody>
                  <a:tcPr/>
                </a:tc>
                <a:extLst>
                  <a:ext uri="{0D108BD9-81ED-4DB2-BD59-A6C34878D82A}">
                    <a16:rowId xmlns:a16="http://schemas.microsoft.com/office/drawing/2014/main" val="4139515653"/>
                  </a:ext>
                </a:extLst>
              </a:tr>
              <a:tr h="370840">
                <a:tc>
                  <a:txBody>
                    <a:bodyPr/>
                    <a:lstStyle/>
                    <a:p>
                      <a:r>
                        <a:rPr lang="en-US" sz="1400" dirty="0"/>
                        <a:t>21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Final revision for MSE IRC</a:t>
                      </a:r>
                      <a:endParaRPr lang="en-US" sz="1400" dirty="0"/>
                    </a:p>
                  </a:txBody>
                  <a:tcPr/>
                </a:tc>
                <a:extLst>
                  <a:ext uri="{0D108BD9-81ED-4DB2-BD59-A6C34878D82A}">
                    <a16:rowId xmlns:a16="http://schemas.microsoft.com/office/drawing/2014/main" val="2999739454"/>
                  </a:ext>
                </a:extLst>
              </a:tr>
              <a:tr h="370840">
                <a:tc>
                  <a:txBody>
                    <a:bodyPr/>
                    <a:lstStyle/>
                    <a:p>
                      <a:r>
                        <a:rPr lang="en-US" sz="1400" dirty="0"/>
                        <a:t>24</a:t>
                      </a:r>
                      <a:r>
                        <a:rPr kumimoji="0" lang="en-US" sz="1400" u="none" strike="noStrike" kern="1200" cap="none" spc="0" normalizeH="0" baseline="0" noProof="0" dirty="0">
                          <a:ln>
                            <a:noFill/>
                          </a:ln>
                          <a:effectLst/>
                          <a:uLnTx/>
                          <a:uFillTx/>
                        </a:rPr>
                        <a:t>*</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MSE3 IRC</a:t>
                      </a:r>
                      <a:endParaRPr lang="en-US" sz="1400" dirty="0"/>
                    </a:p>
                  </a:txBody>
                  <a:tcPr/>
                </a:tc>
                <a:extLst>
                  <a:ext uri="{0D108BD9-81ED-4DB2-BD59-A6C34878D82A}">
                    <a16:rowId xmlns:a16="http://schemas.microsoft.com/office/drawing/2014/main" val="1908751346"/>
                  </a:ext>
                </a:extLst>
              </a:tr>
              <a:tr h="370840">
                <a:tc>
                  <a:txBody>
                    <a:bodyPr/>
                    <a:lstStyle/>
                    <a:p>
                      <a:r>
                        <a:rPr lang="en-US" sz="1400" dirty="0"/>
                        <a:t>26</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Final report  QA / QC letter</a:t>
                      </a:r>
                      <a:endParaRPr lang="en-US" sz="1400" dirty="0"/>
                    </a:p>
                  </a:txBody>
                  <a:tcPr/>
                </a:tc>
                <a:extLst>
                  <a:ext uri="{0D108BD9-81ED-4DB2-BD59-A6C34878D82A}">
                    <a16:rowId xmlns:a16="http://schemas.microsoft.com/office/drawing/2014/main" val="1119858608"/>
                  </a:ext>
                </a:extLst>
              </a:tr>
              <a:tr h="370840">
                <a:tc>
                  <a:txBody>
                    <a:bodyPr/>
                    <a:lstStyle/>
                    <a:p>
                      <a:r>
                        <a:rPr lang="en-US" sz="1400" dirty="0"/>
                        <a:t>30</a:t>
                      </a:r>
                      <a:r>
                        <a:rPr kumimoji="0" lang="en-US" sz="1400" u="none" strike="noStrike" kern="1200" cap="none" spc="0" normalizeH="0" baseline="0" noProof="0" dirty="0">
                          <a:ln>
                            <a:noFill/>
                          </a:ln>
                          <a:effectLst/>
                          <a:uLnTx/>
                          <a:uFillTx/>
                        </a:rPr>
                        <a:t>*</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Director IRC</a:t>
                      </a:r>
                      <a:endParaRPr lang="en-US" sz="1400" dirty="0"/>
                    </a:p>
                  </a:txBody>
                  <a:tcPr/>
                </a:tc>
                <a:extLst>
                  <a:ext uri="{0D108BD9-81ED-4DB2-BD59-A6C34878D82A}">
                    <a16:rowId xmlns:a16="http://schemas.microsoft.com/office/drawing/2014/main" val="166543840"/>
                  </a:ext>
                </a:extLst>
              </a:tr>
              <a:tr h="370840">
                <a:tc>
                  <a:txBody>
                    <a:bodyPr/>
                    <a:lstStyle/>
                    <a:p>
                      <a:r>
                        <a:rPr lang="en-US" sz="1400" dirty="0"/>
                        <a:t>42</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rPr>
                        <a:t>MDIRC</a:t>
                      </a:r>
                      <a:endParaRPr lang="en-US" sz="1400" dirty="0"/>
                    </a:p>
                  </a:txBody>
                  <a:tcPr/>
                </a:tc>
                <a:extLst>
                  <a:ext uri="{0D108BD9-81ED-4DB2-BD59-A6C34878D82A}">
                    <a16:rowId xmlns:a16="http://schemas.microsoft.com/office/drawing/2014/main" val="3735302647"/>
                  </a:ext>
                </a:extLst>
              </a:tr>
            </a:tbl>
          </a:graphicData>
        </a:graphic>
      </p:graphicFrame>
      <p:sp>
        <p:nvSpPr>
          <p:cNvPr id="6" name="Rectangle 5">
            <a:extLst>
              <a:ext uri="{FF2B5EF4-FFF2-40B4-BE49-F238E27FC236}">
                <a16:creationId xmlns:a16="http://schemas.microsoft.com/office/drawing/2014/main" id="{EE9AD8FD-AD24-46F6-A186-E1A5D77C44D3}"/>
              </a:ext>
            </a:extLst>
          </p:cNvPr>
          <p:cNvSpPr/>
          <p:nvPr/>
        </p:nvSpPr>
        <p:spPr>
          <a:xfrm>
            <a:off x="697584" y="5122918"/>
            <a:ext cx="10656216" cy="800219"/>
          </a:xfrm>
          <a:prstGeom prst="rect">
            <a:avLst/>
          </a:prstGeom>
        </p:spPr>
        <p:txBody>
          <a:bodyPr wrap="square">
            <a:spAutoFit/>
          </a:bodyPr>
          <a:lstStyle/>
          <a:p>
            <a:r>
              <a:rPr lang="en-US" dirty="0">
                <a:solidFill>
                  <a:srgbClr val="FF0000"/>
                </a:solidFill>
              </a:rPr>
              <a:t>*</a:t>
            </a:r>
            <a:r>
              <a:rPr lang="en-US" dirty="0"/>
              <a:t> </a:t>
            </a:r>
            <a:r>
              <a:rPr lang="en-US" dirty="0">
                <a:solidFill>
                  <a:schemeClr val="accent1"/>
                </a:solidFill>
              </a:rPr>
              <a:t>Escalation process milestones for not keeping to the timeline:</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+3 days overdue reminder 1 to Investigation Team Leader, HSE Team Leader and MSE 3 </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+5 days overdue reminder 2 to Investigation team lead, HSE Team leader, MSE 3, MSEM and Director </a:t>
            </a:r>
          </a:p>
        </p:txBody>
      </p:sp>
    </p:spTree>
    <p:extLst>
      <p:ext uri="{BB962C8B-B14F-4D97-AF65-F5344CB8AC3E}">
        <p14:creationId xmlns:p14="http://schemas.microsoft.com/office/powerpoint/2010/main" val="283169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0A3F2D-DF62-4A36-B6F5-AEC05706EF0E}"/>
              </a:ext>
            </a:extLst>
          </p:cNvPr>
          <p:cNvSpPr/>
          <p:nvPr/>
        </p:nvSpPr>
        <p:spPr>
          <a:xfrm>
            <a:off x="802888" y="1699826"/>
            <a:ext cx="10070759" cy="2554545"/>
          </a:xfrm>
          <a:prstGeom prst="rect">
            <a:avLst/>
          </a:prstGeom>
        </p:spPr>
        <p:txBody>
          <a:bodyPr wrap="square">
            <a:spAutoFit/>
          </a:bodyPr>
          <a:lstStyle/>
          <a:p>
            <a:pPr lvl="0" algn="ctr">
              <a:defRPr/>
            </a:pPr>
            <a:r>
              <a:rPr lang="en-US" sz="4000" b="1" dirty="0">
                <a:solidFill>
                  <a:srgbClr val="00B050"/>
                </a:solidFill>
                <a:latin typeface="Calibri" panose="020F0502020204030204" pitchFamily="34" charset="0"/>
                <a:ea typeface="MS PGothic" pitchFamily="34" charset="-128"/>
                <a:cs typeface="+mj-cs"/>
              </a:rPr>
              <a:t>Non-Accidental Death </a:t>
            </a:r>
          </a:p>
          <a:p>
            <a:pPr lvl="0" algn="ctr">
              <a:defRPr/>
            </a:pPr>
            <a:br>
              <a:rPr lang="en-US" sz="4000" b="1" dirty="0">
                <a:solidFill>
                  <a:srgbClr val="00B050"/>
                </a:solidFill>
                <a:latin typeface="Calibri" panose="020F0502020204030204" pitchFamily="34" charset="0"/>
                <a:ea typeface="MS PGothic" pitchFamily="34" charset="-128"/>
                <a:cs typeface="+mj-cs"/>
              </a:rPr>
            </a:br>
            <a:r>
              <a:rPr lang="en-US" sz="4000" b="1" dirty="0">
                <a:solidFill>
                  <a:srgbClr val="00B050"/>
                </a:solidFill>
                <a:latin typeface="Calibri" panose="020F0502020204030204" pitchFamily="34" charset="0"/>
                <a:ea typeface="MS PGothic" pitchFamily="34" charset="-128"/>
                <a:cs typeface="+mj-cs"/>
              </a:rPr>
              <a:t>Name of Company</a:t>
            </a:r>
            <a:br>
              <a:rPr lang="en-US" sz="4000" b="1" dirty="0">
                <a:solidFill>
                  <a:srgbClr val="00B050"/>
                </a:solidFill>
                <a:latin typeface="Calibri" panose="020F0502020204030204" pitchFamily="34" charset="0"/>
                <a:ea typeface="MS PGothic" pitchFamily="34" charset="-128"/>
                <a:cs typeface="+mj-cs"/>
              </a:rPr>
            </a:br>
            <a:r>
              <a:rPr lang="en-US" sz="4000" b="1" dirty="0">
                <a:solidFill>
                  <a:srgbClr val="00B050"/>
                </a:solidFill>
                <a:latin typeface="Calibri" panose="020F0502020204030204" pitchFamily="34" charset="0"/>
                <a:ea typeface="MS PGothic" pitchFamily="34" charset="-128"/>
                <a:cs typeface="+mj-cs"/>
              </a:rPr>
              <a:t>Incident Number &amp; Date of Incident</a:t>
            </a:r>
          </a:p>
        </p:txBody>
      </p:sp>
      <p:sp>
        <p:nvSpPr>
          <p:cNvPr id="2" name="TextBox 1">
            <a:extLst>
              <a:ext uri="{FF2B5EF4-FFF2-40B4-BE49-F238E27FC236}">
                <a16:creationId xmlns:a16="http://schemas.microsoft.com/office/drawing/2014/main" id="{AD5B90E9-40AD-4BF4-9A95-8AAA59AFDA3F}"/>
              </a:ext>
            </a:extLst>
          </p:cNvPr>
          <p:cNvSpPr txBox="1"/>
          <p:nvPr/>
        </p:nvSpPr>
        <p:spPr>
          <a:xfrm>
            <a:off x="202131" y="0"/>
            <a:ext cx="11989869" cy="375385"/>
          </a:xfrm>
          <a:prstGeom prst="rect">
            <a:avLst/>
          </a:prstGeom>
          <a:solidFill>
            <a:srgbClr val="FFCB25"/>
          </a:solidFill>
        </p:spPr>
        <p:txBody>
          <a:bodyPr wrap="square" rtlCol="0">
            <a:spAutoFit/>
          </a:bodyPr>
          <a:lstStyle/>
          <a:p>
            <a:endParaRPr lang="en-US" dirty="0"/>
          </a:p>
        </p:txBody>
      </p:sp>
    </p:spTree>
    <p:extLst>
      <p:ext uri="{BB962C8B-B14F-4D97-AF65-F5344CB8AC3E}">
        <p14:creationId xmlns:p14="http://schemas.microsoft.com/office/powerpoint/2010/main" val="63648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2880" y="-1403"/>
            <a:ext cx="12009120" cy="462126"/>
          </a:xfrm>
          <a:solidFill>
            <a:srgbClr val="FFCB25"/>
          </a:solidFill>
        </p:spPr>
        <p:txBody>
          <a:bodyPr>
            <a:normAutofit fontScale="90000"/>
          </a:bodyPr>
          <a:lstStyle/>
          <a:p>
            <a:pPr lvl="0" algn="ctr" fontAlgn="base">
              <a:lnSpc>
                <a:spcPct val="100000"/>
              </a:lnSpc>
              <a:spcAft>
                <a:spcPct val="0"/>
              </a:spcAft>
            </a:pPr>
            <a:br>
              <a:rPr lang="en-GB" sz="24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400" b="1" dirty="0">
                <a:solidFill>
                  <a:srgbClr val="00B050"/>
                </a:solidFill>
                <a:latin typeface="Calibri" panose="020F0502020204030204" pitchFamily="34" charset="0"/>
                <a:ea typeface="MS PGothic" pitchFamily="34" charset="-128"/>
              </a:rPr>
            </a:br>
            <a:endParaRPr lang="en-US" sz="2400" b="1" dirty="0">
              <a:solidFill>
                <a:srgbClr val="00B050"/>
              </a:solidFill>
              <a:latin typeface="Calibri" panose="020F0502020204030204" pitchFamily="34" charset="0"/>
              <a:ea typeface="MS PGothic" pitchFamily="34" charset="-128"/>
            </a:endParaRPr>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743932" y="534154"/>
            <a:ext cx="11237536" cy="5470720"/>
          </a:xfrm>
        </p:spPr>
        <p:txBody>
          <a:bodyPr>
            <a:normAutofit/>
          </a:bodyPr>
          <a:lstStyle/>
          <a:p>
            <a:pPr marL="0" lvl="0" indent="0" defTabSz="708025" eaLnBrk="0" fontAlgn="base" hangingPunct="0">
              <a:lnSpc>
                <a:spcPct val="80000"/>
              </a:lnSpc>
              <a:spcBef>
                <a:spcPct val="50000"/>
              </a:spcBef>
              <a:spcAft>
                <a:spcPct val="0"/>
              </a:spcAft>
              <a:buNone/>
              <a:tabLst>
                <a:tab pos="1487488" algn="l"/>
                <a:tab pos="1816100" algn="l"/>
              </a:tabLst>
              <a:defRPr/>
            </a:pPr>
            <a:r>
              <a:rPr lang="en-GB" sz="2000" b="1" dirty="0">
                <a:solidFill>
                  <a:schemeClr val="accent1"/>
                </a:solidFill>
                <a:latin typeface="Calibri" panose="020F0502020204030204" pitchFamily="34" charset="0"/>
                <a:ea typeface="MS PGothic" pitchFamily="34" charset="-128"/>
              </a:rPr>
              <a:t>Incident details</a:t>
            </a:r>
          </a:p>
          <a:p>
            <a:pPr marL="0" lvl="0" indent="0" defTabSz="708025" eaLnBrk="0" fontAlgn="base" hangingPunct="0">
              <a:lnSpc>
                <a:spcPct val="80000"/>
              </a:lnSpc>
              <a:spcBef>
                <a:spcPct val="50000"/>
              </a:spcBef>
              <a:spcAft>
                <a:spcPct val="0"/>
              </a:spcAft>
              <a:buNone/>
              <a:tabLst>
                <a:tab pos="1487488" algn="l"/>
                <a:tab pos="1816100" algn="l"/>
              </a:tabLst>
              <a:defRPr/>
            </a:pPr>
            <a:endParaRPr lang="en-US" sz="800" b="1" dirty="0">
              <a:solidFill>
                <a:srgbClr val="000000"/>
              </a:solidFill>
              <a:latin typeface="Calibri" panose="020F0502020204030204" pitchFamily="34" charset="0"/>
              <a:ea typeface="MS PGothic" pitchFamily="34" charset="-128"/>
              <a:cs typeface="Calibri" panose="020F0502020204030204" pitchFamily="34" charset="0"/>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US" sz="1600" b="1" dirty="0">
                <a:solidFill>
                  <a:srgbClr val="000000"/>
                </a:solidFill>
                <a:latin typeface="Calibri" panose="020F0502020204030204" pitchFamily="34" charset="0"/>
                <a:ea typeface="MS PGothic" pitchFamily="34" charset="-128"/>
                <a:cs typeface="Calibri" panose="020F0502020204030204" pitchFamily="34" charset="0"/>
              </a:rPr>
              <a:t>PDO directorate/dept              : </a:t>
            </a:r>
            <a:r>
              <a:rPr lang="en-US" sz="1600" dirty="0">
                <a:solidFill>
                  <a:srgbClr val="000000"/>
                </a:solidFill>
                <a:latin typeface="Calibri" panose="020F0502020204030204" pitchFamily="34" charset="0"/>
                <a:ea typeface="MS PGothic" pitchFamily="34" charset="-128"/>
              </a:rPr>
              <a:t>(e.g. OSD /OSO/OSO4)</a:t>
            </a:r>
            <a:endParaRPr lang="en-GB" sz="1600" dirty="0">
              <a:solidFill>
                <a:srgbClr val="000000"/>
              </a:solidFill>
              <a:latin typeface="Calibri" panose="020F0502020204030204" pitchFamily="34" charset="0"/>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Contractor name/number      : </a:t>
            </a:r>
            <a:r>
              <a:rPr lang="en-US" sz="1600" dirty="0">
                <a:solidFill>
                  <a:srgbClr val="000000"/>
                </a:solidFill>
                <a:latin typeface="Calibri" panose="020F0502020204030204" pitchFamily="34" charset="0"/>
                <a:ea typeface="MS PGothic" pitchFamily="34" charset="-128"/>
              </a:rPr>
              <a:t>(subcontractor-contractor-PDO)/CXXXXXX</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Incident owner			       : </a:t>
            </a:r>
            <a:r>
              <a:rPr lang="en-GB" sz="1600" dirty="0">
                <a:solidFill>
                  <a:srgbClr val="000000"/>
                </a:solidFill>
                <a:latin typeface="Calibri" panose="020F0502020204030204" pitchFamily="34" charset="0"/>
                <a:ea typeface="MS PGothic" pitchFamily="34" charset="-128"/>
              </a:rPr>
              <a:t>Name / </a:t>
            </a:r>
            <a:r>
              <a:rPr lang="en-US" sz="1600" dirty="0">
                <a:solidFill>
                  <a:srgbClr val="000000"/>
                </a:solidFill>
                <a:latin typeface="Calibri" panose="020F0502020204030204" pitchFamily="34" charset="0"/>
                <a:ea typeface="MS PGothic" pitchFamily="34" charset="-128"/>
              </a:rPr>
              <a:t>Ref Ind of the Director</a:t>
            </a:r>
            <a:endParaRPr lang="en-GB" sz="1600" dirty="0">
              <a:solidFill>
                <a:srgbClr val="000000"/>
              </a:solidFill>
              <a:latin typeface="Calibri" panose="020F0502020204030204" pitchFamily="34" charset="0"/>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rPr>
              <a:t>PIM ID</a:t>
            </a:r>
            <a:r>
              <a:rPr lang="en-GB" sz="1600" dirty="0">
                <a:solidFill>
                  <a:srgbClr val="000000"/>
                </a:solidFill>
                <a:latin typeface="Calibri" panose="020F0502020204030204" pitchFamily="34" charset="0"/>
                <a:ea typeface="MS PGothic" pitchFamily="34" charset="-128"/>
              </a:rPr>
              <a:t>			       </a:t>
            </a:r>
            <a:r>
              <a:rPr lang="en-GB" sz="1600" b="1" dirty="0">
                <a:solidFill>
                  <a:srgbClr val="000000"/>
                </a:solidFill>
                <a:latin typeface="Calibri" panose="020F0502020204030204" pitchFamily="34" charset="0"/>
                <a:ea typeface="MS PGothic" pitchFamily="34" charset="-128"/>
                <a:cs typeface="Calibri" panose="020F0502020204030204" pitchFamily="34" charset="0"/>
              </a:rPr>
              <a:t>: </a:t>
            </a:r>
            <a:r>
              <a:rPr lang="en-GB" sz="1600" dirty="0">
                <a:solidFill>
                  <a:srgbClr val="000000"/>
                </a:solidFill>
                <a:latin typeface="Calibri" panose="020F0502020204030204" pitchFamily="34" charset="0"/>
                <a:ea typeface="MS PGothic" pitchFamily="34" charset="-128"/>
              </a:rPr>
              <a:t>Number assigned in PIM</a:t>
            </a:r>
            <a:endParaRPr lang="en-GB" sz="1600" dirty="0">
              <a:solidFill>
                <a:srgbClr val="0000CC"/>
              </a:solidFill>
              <a:latin typeface="Calibri" panose="020F0502020204030204" pitchFamily="34" charset="0"/>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Location 			       : </a:t>
            </a:r>
            <a:r>
              <a:rPr lang="en-GB" sz="1600" dirty="0">
                <a:solidFill>
                  <a:srgbClr val="000000"/>
                </a:solidFill>
                <a:latin typeface="Calibri" panose="020F0502020204030204" pitchFamily="34" charset="0"/>
                <a:ea typeface="MS PGothic" pitchFamily="34" charset="-128"/>
              </a:rPr>
              <a:t>Area / unit - (r</a:t>
            </a:r>
            <a:r>
              <a:rPr lang="en-US" sz="1600" dirty="0" err="1">
                <a:solidFill>
                  <a:srgbClr val="000000"/>
                </a:solidFill>
                <a:latin typeface="Calibri" panose="020F0502020204030204" pitchFamily="34" charset="0"/>
                <a:ea typeface="MS PGothic" pitchFamily="34" charset="-128"/>
              </a:rPr>
              <a:t>oad</a:t>
            </a:r>
            <a:r>
              <a:rPr lang="en-US" sz="1600" dirty="0">
                <a:solidFill>
                  <a:srgbClr val="000000"/>
                </a:solidFill>
                <a:latin typeface="Calibri" panose="020F0502020204030204" pitchFamily="34" charset="0"/>
                <a:ea typeface="MS PGothic" pitchFamily="34" charset="-128"/>
              </a:rPr>
              <a:t>/yard/station/rig/hoist/plant </a:t>
            </a:r>
            <a:r>
              <a:rPr lang="en-US" sz="1600" dirty="0" err="1">
                <a:solidFill>
                  <a:srgbClr val="000000"/>
                </a:solidFill>
                <a:latin typeface="Calibri" panose="020F0502020204030204" pitchFamily="34" charset="0"/>
                <a:ea typeface="MS PGothic" pitchFamily="34" charset="-128"/>
              </a:rPr>
              <a:t>etc</a:t>
            </a:r>
            <a:r>
              <a:rPr lang="en-US" sz="1600" dirty="0">
                <a:solidFill>
                  <a:srgbClr val="000000"/>
                </a:solidFill>
                <a:latin typeface="Calibri" panose="020F0502020204030204" pitchFamily="34" charset="0"/>
                <a:ea typeface="MS PGothic" pitchFamily="34" charset="-128"/>
              </a:rPr>
              <a:t>)</a:t>
            </a:r>
            <a:endParaRPr lang="en-GB" sz="1600" dirty="0">
              <a:solidFill>
                <a:srgbClr val="000000"/>
              </a:solidFill>
              <a:latin typeface="Calibri" panose="020F0502020204030204" pitchFamily="34" charset="0"/>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Incident date &amp; time		       : </a:t>
            </a:r>
            <a:r>
              <a:rPr lang="en-GB" sz="1600" dirty="0">
                <a:solidFill>
                  <a:srgbClr val="000000"/>
                </a:solidFill>
                <a:latin typeface="Calibri" panose="020F0502020204030204" pitchFamily="34" charset="0"/>
                <a:ea typeface="MS PGothic" pitchFamily="34" charset="-128"/>
              </a:rPr>
              <a:t>(d/m/</a:t>
            </a:r>
            <a:r>
              <a:rPr lang="en-GB" sz="1600" dirty="0" err="1">
                <a:solidFill>
                  <a:srgbClr val="000000"/>
                </a:solidFill>
                <a:latin typeface="Calibri" panose="020F0502020204030204" pitchFamily="34" charset="0"/>
                <a:ea typeface="MS PGothic" pitchFamily="34" charset="-128"/>
              </a:rPr>
              <a:t>yr</a:t>
            </a:r>
            <a:r>
              <a:rPr lang="en-GB" sz="1600" dirty="0">
                <a:solidFill>
                  <a:srgbClr val="000000"/>
                </a:solidFill>
                <a:latin typeface="Calibri" panose="020F0502020204030204" pitchFamily="34" charset="0"/>
                <a:ea typeface="MS PGothic" pitchFamily="34" charset="-128"/>
              </a:rPr>
              <a:t>) / (24 hour clock) – advise if estimated</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Incident type	</a:t>
            </a:r>
            <a:r>
              <a:rPr lang="en-GB" sz="1600" dirty="0">
                <a:solidFill>
                  <a:srgbClr val="2D2DB9">
                    <a:lumMod val="75000"/>
                  </a:srgbClr>
                </a:solidFill>
                <a:latin typeface="Calibri" panose="020F0502020204030204" pitchFamily="34" charset="0"/>
                <a:ea typeface="MS PGothic" pitchFamily="34" charset="-128"/>
              </a:rPr>
              <a:t>		       </a:t>
            </a:r>
            <a:r>
              <a:rPr lang="en-GB" sz="1600" b="1" dirty="0">
                <a:solidFill>
                  <a:srgbClr val="000000"/>
                </a:solidFill>
                <a:latin typeface="Calibri" panose="020F0502020204030204" pitchFamily="34" charset="0"/>
                <a:ea typeface="MS PGothic" pitchFamily="34" charset="-128"/>
                <a:cs typeface="Calibri" panose="020F0502020204030204" pitchFamily="34" charset="0"/>
              </a:rPr>
              <a:t>: </a:t>
            </a:r>
            <a:r>
              <a:rPr lang="en-US" sz="1600" dirty="0">
                <a:solidFill>
                  <a:srgbClr val="000000"/>
                </a:solidFill>
                <a:latin typeface="Calibri" panose="020F0502020204030204" pitchFamily="34" charset="0"/>
                <a:ea typeface="MS PGothic" pitchFamily="34" charset="-128"/>
              </a:rPr>
              <a:t>Non -Accidental Death (NAD)</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Actual severity rating		       : </a:t>
            </a:r>
            <a:r>
              <a:rPr lang="en-GB" sz="1400" dirty="0">
                <a:solidFill>
                  <a:srgbClr val="000000"/>
                </a:solidFill>
                <a:latin typeface="Calibri" panose="020F0502020204030204" pitchFamily="34" charset="0"/>
                <a:ea typeface="MS PGothic" pitchFamily="34" charset="-128"/>
                <a:cs typeface="Calibri" panose="020F0502020204030204" pitchFamily="34" charset="0"/>
              </a:rPr>
              <a:t>4P (as all NAD’s are already established)</a:t>
            </a:r>
            <a:endParaRPr lang="en-GB" sz="1600" strike="sngStrike" dirty="0">
              <a:solidFill>
                <a:srgbClr val="000000"/>
              </a:solidFill>
              <a:latin typeface="Calibri" panose="020F0502020204030204" pitchFamily="34" charset="0"/>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rPr>
              <a:t>Immediate cause  of Death    : </a:t>
            </a:r>
            <a:r>
              <a:rPr lang="en-GB" sz="1600" dirty="0">
                <a:solidFill>
                  <a:srgbClr val="000000"/>
                </a:solidFill>
                <a:latin typeface="Calibri" panose="020F0502020204030204" pitchFamily="34" charset="0"/>
                <a:ea typeface="MS PGothic" pitchFamily="34" charset="-128"/>
              </a:rPr>
              <a:t>Short description of what caused the death</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Previous NAD		              : </a:t>
            </a:r>
            <a:r>
              <a:rPr lang="en-US" sz="1600" dirty="0">
                <a:solidFill>
                  <a:srgbClr val="000000"/>
                </a:solidFill>
                <a:latin typeface="Calibri" panose="020F0502020204030204" pitchFamily="34" charset="0"/>
                <a:ea typeface="MS PGothic" pitchFamily="34" charset="-128"/>
              </a:rPr>
              <a:t>Include PIM number, s</a:t>
            </a:r>
            <a:r>
              <a:rPr lang="en-GB" sz="1600" dirty="0" err="1">
                <a:solidFill>
                  <a:srgbClr val="000000"/>
                </a:solidFill>
                <a:latin typeface="Calibri" panose="020F0502020204030204" pitchFamily="34" charset="0"/>
                <a:ea typeface="MS PGothic" pitchFamily="34" charset="-128"/>
              </a:rPr>
              <a:t>hort</a:t>
            </a:r>
            <a:r>
              <a:rPr lang="en-GB" sz="1600" dirty="0">
                <a:solidFill>
                  <a:srgbClr val="000000"/>
                </a:solidFill>
                <a:latin typeface="Calibri" panose="020F0502020204030204" pitchFamily="34" charset="0"/>
                <a:ea typeface="MS PGothic" pitchFamily="34" charset="-128"/>
              </a:rPr>
              <a:t> description of last (LTI/ NAD) of the contractor, this applicable</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dirty="0">
                <a:solidFill>
                  <a:srgbClr val="000000"/>
                </a:solidFill>
                <a:latin typeface="Calibri" panose="020F0502020204030204" pitchFamily="34" charset="0"/>
                <a:ea typeface="MS PGothic" pitchFamily="34" charset="-128"/>
              </a:rPr>
              <a:t>                                                   to all contracts with PDO             </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latin typeface="Calibri" panose="020F0502020204030204" pitchFamily="34" charset="0"/>
                <a:ea typeface="MS PGothic" pitchFamily="34" charset="-128"/>
                <a:cs typeface="Calibri" panose="020F0502020204030204" pitchFamily="34" charset="0"/>
              </a:rPr>
              <a:t>Key </a:t>
            </a:r>
            <a:r>
              <a:rPr lang="en-GB" sz="1600" b="1" dirty="0" err="1">
                <a:solidFill>
                  <a:srgbClr val="000000"/>
                </a:solidFill>
                <a:latin typeface="Calibri" panose="020F0502020204030204" pitchFamily="34" charset="0"/>
                <a:ea typeface="MS PGothic" pitchFamily="34" charset="-128"/>
                <a:cs typeface="Calibri" panose="020F0502020204030204" pitchFamily="34" charset="0"/>
              </a:rPr>
              <a:t>Mgmt</a:t>
            </a:r>
            <a:r>
              <a:rPr lang="en-GB" sz="1600" b="1" dirty="0">
                <a:solidFill>
                  <a:srgbClr val="000000"/>
                </a:solidFill>
                <a:latin typeface="Calibri" panose="020F0502020204030204" pitchFamily="34" charset="0"/>
                <a:ea typeface="MS PGothic" pitchFamily="34" charset="-128"/>
                <a:cs typeface="Calibri" panose="020F0502020204030204" pitchFamily="34" charset="0"/>
              </a:rPr>
              <a:t> Failure 		       : </a:t>
            </a:r>
            <a:r>
              <a:rPr lang="en-GB" sz="1600" dirty="0">
                <a:solidFill>
                  <a:srgbClr val="000000"/>
                </a:solidFill>
                <a:latin typeface="Calibri" panose="020F0502020204030204" pitchFamily="34" charset="0"/>
                <a:ea typeface="MS PGothic" pitchFamily="34" charset="-128"/>
              </a:rPr>
              <a:t>Key Management system failure from conclusion slide including ICAM number</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latin typeface="Calibri" panose="020F0502020204030204" pitchFamily="34" charset="0"/>
                <a:ea typeface="MS PGothic" pitchFamily="34" charset="-128"/>
                <a:cs typeface="Calibri" panose="020F0502020204030204" pitchFamily="34" charset="0"/>
              </a:rPr>
              <a:t>COVID-19 Related                     </a:t>
            </a:r>
            <a:r>
              <a:rPr lang="en-GB" sz="1600" b="1" dirty="0">
                <a:solidFill>
                  <a:srgbClr val="000000"/>
                </a:solidFill>
                <a:latin typeface="Calibri" panose="020F0502020204030204" pitchFamily="34" charset="0"/>
                <a:ea typeface="MS PGothic" pitchFamily="34" charset="-128"/>
              </a:rPr>
              <a:t>:</a:t>
            </a:r>
            <a:r>
              <a:rPr lang="en-GB" sz="1600" dirty="0">
                <a:solidFill>
                  <a:srgbClr val="000000"/>
                </a:solidFill>
                <a:latin typeface="Calibri" panose="020F0502020204030204" pitchFamily="34" charset="0"/>
                <a:ea typeface="MS PGothic" pitchFamily="34" charset="-128"/>
              </a:rPr>
              <a:t>YES/NO</a:t>
            </a:r>
            <a:endParaRPr lang="en-US" dirty="0"/>
          </a:p>
        </p:txBody>
      </p:sp>
      <p:pic>
        <p:nvPicPr>
          <p:cNvPr id="2" name="Picture 1">
            <a:extLst>
              <a:ext uri="{FF2B5EF4-FFF2-40B4-BE49-F238E27FC236}">
                <a16:creationId xmlns:a16="http://schemas.microsoft.com/office/drawing/2014/main" id="{96D97832-8D6B-4725-BE4B-B1F76764FD5C}"/>
              </a:ext>
            </a:extLst>
          </p:cNvPr>
          <p:cNvPicPr>
            <a:picLocks noChangeAspect="1"/>
          </p:cNvPicPr>
          <p:nvPr/>
        </p:nvPicPr>
        <p:blipFill>
          <a:blip r:embed="rId3"/>
          <a:stretch>
            <a:fillRect/>
          </a:stretch>
        </p:blipFill>
        <p:spPr>
          <a:xfrm>
            <a:off x="2868122" y="6504874"/>
            <a:ext cx="5590517" cy="377985"/>
          </a:xfrm>
          <a:prstGeom prst="rect">
            <a:avLst/>
          </a:prstGeom>
        </p:spPr>
      </p:pic>
    </p:spTree>
    <p:extLst>
      <p:ext uri="{BB962C8B-B14F-4D97-AF65-F5344CB8AC3E}">
        <p14:creationId xmlns:p14="http://schemas.microsoft.com/office/powerpoint/2010/main" val="384635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11756" y="0"/>
            <a:ext cx="11980244"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200" b="1" dirty="0">
                <a:solidFill>
                  <a:srgbClr val="00B050"/>
                </a:solidFill>
                <a:latin typeface="Calibri" panose="020F0502020204030204" pitchFamily="34" charset="0"/>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graphicFrame>
        <p:nvGraphicFramePr>
          <p:cNvPr id="10" name="Table 10">
            <a:extLst>
              <a:ext uri="{FF2B5EF4-FFF2-40B4-BE49-F238E27FC236}">
                <a16:creationId xmlns:a16="http://schemas.microsoft.com/office/drawing/2014/main" id="{08461593-DDE9-4DF2-9CD8-1B1BC90D4CE7}"/>
              </a:ext>
            </a:extLst>
          </p:cNvPr>
          <p:cNvGraphicFramePr>
            <a:graphicFrameLocks noGrp="1"/>
          </p:cNvGraphicFramePr>
          <p:nvPr>
            <p:ph idx="1"/>
            <p:extLst>
              <p:ext uri="{D42A27DB-BD31-4B8C-83A1-F6EECF244321}">
                <p14:modId xmlns:p14="http://schemas.microsoft.com/office/powerpoint/2010/main" val="296719511"/>
              </p:ext>
            </p:extLst>
          </p:nvPr>
        </p:nvGraphicFramePr>
        <p:xfrm>
          <a:off x="838200" y="1094419"/>
          <a:ext cx="10515600" cy="4732225"/>
        </p:xfrm>
        <a:graphic>
          <a:graphicData uri="http://schemas.openxmlformats.org/drawingml/2006/table">
            <a:tbl>
              <a:tblPr firstRow="1" bandRow="1">
                <a:tableStyleId>{5940675A-B579-460E-94D1-54222C63F5DA}</a:tableStyleId>
              </a:tblPr>
              <a:tblGrid>
                <a:gridCol w="5009707">
                  <a:extLst>
                    <a:ext uri="{9D8B030D-6E8A-4147-A177-3AD203B41FA5}">
                      <a16:colId xmlns:a16="http://schemas.microsoft.com/office/drawing/2014/main" val="3905554296"/>
                    </a:ext>
                  </a:extLst>
                </a:gridCol>
                <a:gridCol w="5505893">
                  <a:extLst>
                    <a:ext uri="{9D8B030D-6E8A-4147-A177-3AD203B41FA5}">
                      <a16:colId xmlns:a16="http://schemas.microsoft.com/office/drawing/2014/main" val="216164146"/>
                    </a:ext>
                  </a:extLst>
                </a:gridCol>
              </a:tblGrid>
              <a:tr h="491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Name of deceased</a:t>
                      </a:r>
                    </a:p>
                  </a:txBody>
                  <a:tcPr/>
                </a:tc>
                <a:tc>
                  <a:txBody>
                    <a:bodyPr/>
                    <a:lstStyle/>
                    <a:p>
                      <a:endParaRPr lang="en-US" dirty="0"/>
                    </a:p>
                  </a:txBody>
                  <a:tcPr/>
                </a:tc>
                <a:extLst>
                  <a:ext uri="{0D108BD9-81ED-4DB2-BD59-A6C34878D82A}">
                    <a16:rowId xmlns:a16="http://schemas.microsoft.com/office/drawing/2014/main" val="2686666631"/>
                  </a:ext>
                </a:extLst>
              </a:tr>
              <a:tr h="491057">
                <a:tc>
                  <a:txBody>
                    <a:bodyPr/>
                    <a:lstStyle/>
                    <a:p>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DOB and age</a:t>
                      </a:r>
                    </a:p>
                  </a:txBody>
                  <a:tcPr anchor="ctr"/>
                </a:tc>
                <a:tc>
                  <a:txBody>
                    <a:bodyPr/>
                    <a:lstStyle/>
                    <a:p>
                      <a:endParaRPr lang="en-US" dirty="0"/>
                    </a:p>
                  </a:txBody>
                  <a:tcPr/>
                </a:tc>
                <a:extLst>
                  <a:ext uri="{0D108BD9-81ED-4DB2-BD59-A6C34878D82A}">
                    <a16:rowId xmlns:a16="http://schemas.microsoft.com/office/drawing/2014/main" val="1243587875"/>
                  </a:ext>
                </a:extLst>
              </a:tr>
              <a:tr h="4910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Nationality</a:t>
                      </a:r>
                    </a:p>
                  </a:txBody>
                  <a:tcPr marL="68580" marR="68580" marT="0" marB="0" anchor="ctr"/>
                </a:tc>
                <a:tc>
                  <a:txBody>
                    <a:bodyPr/>
                    <a:lstStyle/>
                    <a:p>
                      <a:endParaRPr lang="en-US"/>
                    </a:p>
                  </a:txBody>
                  <a:tcPr/>
                </a:tc>
                <a:extLst>
                  <a:ext uri="{0D108BD9-81ED-4DB2-BD59-A6C34878D82A}">
                    <a16:rowId xmlns:a16="http://schemas.microsoft.com/office/drawing/2014/main" val="3797986424"/>
                  </a:ext>
                </a:extLst>
              </a:tr>
              <a:tr h="62214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Marital status and number of children. Including their age and sex </a:t>
                      </a:r>
                    </a:p>
                  </a:txBody>
                  <a:tcPr marL="68580" marR="68580" marT="0" marB="0" anchor="ctr"/>
                </a:tc>
                <a:tc>
                  <a:txBody>
                    <a:bodyPr/>
                    <a:lstStyle/>
                    <a:p>
                      <a:endParaRPr lang="en-US"/>
                    </a:p>
                  </a:txBody>
                  <a:tcPr/>
                </a:tc>
                <a:extLst>
                  <a:ext uri="{0D108BD9-81ED-4DB2-BD59-A6C34878D82A}">
                    <a16:rowId xmlns:a16="http://schemas.microsoft.com/office/drawing/2014/main" val="2585199512"/>
                  </a:ext>
                </a:extLst>
              </a:tr>
              <a:tr h="686134">
                <a:tc>
                  <a:txBody>
                    <a:bodyPr/>
                    <a:lstStyle/>
                    <a:p>
                      <a:r>
                        <a:rPr kumimoji="0" lang="en-GB" sz="1400" b="0" i="0" u="none" strike="noStrike" kern="1200" cap="none" spc="0" normalizeH="0" baseline="0" dirty="0">
                          <a:ln>
                            <a:noFill/>
                          </a:ln>
                          <a:solidFill>
                            <a:schemeClr val="tx1"/>
                          </a:solidFill>
                          <a:effectLst/>
                          <a:uLnTx/>
                          <a:uFillTx/>
                          <a:latin typeface="Calibri" panose="020F0502020204030204" pitchFamily="34" charset="0"/>
                          <a:ea typeface="+mn-ea"/>
                          <a:cs typeface="+mn-cs"/>
                        </a:rPr>
                        <a:t>Date of joining the company &amp; </a:t>
                      </a:r>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Duration of service with the company: </a:t>
                      </a:r>
                    </a:p>
                  </a:txBody>
                  <a:tcPr anchor="ctr"/>
                </a:tc>
                <a:tc>
                  <a:txBody>
                    <a:bodyPr/>
                    <a:lstStyle/>
                    <a:p>
                      <a:endParaRPr lang="en-US" dirty="0"/>
                    </a:p>
                  </a:txBody>
                  <a:tcPr/>
                </a:tc>
                <a:extLst>
                  <a:ext uri="{0D108BD9-81ED-4DB2-BD59-A6C34878D82A}">
                    <a16:rowId xmlns:a16="http://schemas.microsoft.com/office/drawing/2014/main" val="3407827951"/>
                  </a:ext>
                </a:extLst>
              </a:tr>
              <a:tr h="491057">
                <a:tc>
                  <a:txBody>
                    <a:bodyPr/>
                    <a:lstStyle/>
                    <a:p>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Job title</a:t>
                      </a:r>
                    </a:p>
                  </a:txBody>
                  <a:tcPr anchor="ctr"/>
                </a:tc>
                <a:tc>
                  <a:txBody>
                    <a:bodyPr/>
                    <a:lstStyle/>
                    <a:p>
                      <a:endParaRPr lang="en-US"/>
                    </a:p>
                  </a:txBody>
                  <a:tcPr/>
                </a:tc>
                <a:extLst>
                  <a:ext uri="{0D108BD9-81ED-4DB2-BD59-A6C34878D82A}">
                    <a16:rowId xmlns:a16="http://schemas.microsoft.com/office/drawing/2014/main" val="2290992784"/>
                  </a:ext>
                </a:extLst>
              </a:tr>
              <a:tr h="968660">
                <a:tc>
                  <a:txBody>
                    <a:bodyPr/>
                    <a:lstStyle/>
                    <a:p>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Work schedule </a:t>
                      </a:r>
                      <a:r>
                        <a:rPr kumimoji="0" lang="en-GB" sz="1400" b="0" i="0" u="none" strike="noStrike" kern="1200" cap="none" spc="0" normalizeH="0" baseline="0" dirty="0">
                          <a:ln>
                            <a:noFill/>
                          </a:ln>
                          <a:solidFill>
                            <a:schemeClr val="tx1"/>
                          </a:solidFill>
                          <a:effectLst/>
                          <a:uLnTx/>
                          <a:uFillTx/>
                          <a:latin typeface="Calibri" panose="020F0502020204030204" pitchFamily="34" charset="0"/>
                          <a:ea typeface="+mn-ea"/>
                          <a:cs typeface="+mn-cs"/>
                        </a:rPr>
                        <a:t>( Including working days &amp;hours per week, break times) , leave cycle (Days off), date of last leave &amp; date of next due leave </a:t>
                      </a:r>
                    </a:p>
                  </a:txBody>
                  <a:tcPr anchor="ctr"/>
                </a:tc>
                <a:tc>
                  <a:txBody>
                    <a:bodyPr/>
                    <a:lstStyle/>
                    <a:p>
                      <a:endParaRPr lang="en-US"/>
                    </a:p>
                  </a:txBody>
                  <a:tcPr/>
                </a:tc>
                <a:extLst>
                  <a:ext uri="{0D108BD9-81ED-4DB2-BD59-A6C34878D82A}">
                    <a16:rowId xmlns:a16="http://schemas.microsoft.com/office/drawing/2014/main" val="359302007"/>
                  </a:ext>
                </a:extLst>
              </a:tr>
              <a:tr h="491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HSE trainings , site induction &amp; </a:t>
                      </a:r>
                      <a:r>
                        <a:rPr kumimoji="0" lang="en-GB" sz="1400" b="0" i="0" u="none" strike="noStrike" kern="1200" cap="none" spc="0" normalizeH="0" baseline="0" dirty="0">
                          <a:ln>
                            <a:noFill/>
                          </a:ln>
                          <a:solidFill>
                            <a:schemeClr val="tx1"/>
                          </a:solidFill>
                          <a:effectLst/>
                          <a:uLnTx/>
                          <a:uFillTx/>
                          <a:latin typeface="Calibri" panose="020F0502020204030204" pitchFamily="34" charset="0"/>
                          <a:ea typeface="+mn-ea"/>
                          <a:cs typeface="+mn-cs"/>
                        </a:rPr>
                        <a:t>mandatory courses</a:t>
                      </a:r>
                    </a:p>
                  </a:txBody>
                  <a:tcPr anchor="ctr"/>
                </a:tc>
                <a:tc>
                  <a:txBody>
                    <a:bodyPr/>
                    <a:lstStyle/>
                    <a:p>
                      <a:endParaRPr lang="en-US" dirty="0"/>
                    </a:p>
                  </a:txBody>
                  <a:tcPr/>
                </a:tc>
                <a:extLst>
                  <a:ext uri="{0D108BD9-81ED-4DB2-BD59-A6C34878D82A}">
                    <a16:rowId xmlns:a16="http://schemas.microsoft.com/office/drawing/2014/main" val="2033919919"/>
                  </a:ext>
                </a:extLst>
              </a:tr>
            </a:tbl>
          </a:graphicData>
        </a:graphic>
      </p:graphicFrame>
      <p:sp>
        <p:nvSpPr>
          <p:cNvPr id="11" name="TextBox 10">
            <a:extLst>
              <a:ext uri="{FF2B5EF4-FFF2-40B4-BE49-F238E27FC236}">
                <a16:creationId xmlns:a16="http://schemas.microsoft.com/office/drawing/2014/main" id="{13F34EFA-9E4E-4C31-AC2A-7F2D91EAE9FA}"/>
              </a:ext>
            </a:extLst>
          </p:cNvPr>
          <p:cNvSpPr txBox="1"/>
          <p:nvPr/>
        </p:nvSpPr>
        <p:spPr>
          <a:xfrm>
            <a:off x="838200" y="654773"/>
            <a:ext cx="4167963" cy="400110"/>
          </a:xfrm>
          <a:prstGeom prst="rect">
            <a:avLst/>
          </a:prstGeom>
          <a:noFill/>
        </p:spPr>
        <p:txBody>
          <a:bodyPr wrap="square" rtlCol="0">
            <a:spAutoFit/>
          </a:bodyPr>
          <a:lstStyle/>
          <a:p>
            <a:r>
              <a:rPr lang="en-GB" sz="2000" b="1" dirty="0">
                <a:solidFill>
                  <a:schemeClr val="accent1"/>
                </a:solidFill>
              </a:rPr>
              <a:t>Key Information about the deceased</a:t>
            </a:r>
          </a:p>
        </p:txBody>
      </p:sp>
    </p:spTree>
    <p:extLst>
      <p:ext uri="{BB962C8B-B14F-4D97-AF65-F5344CB8AC3E}">
        <p14:creationId xmlns:p14="http://schemas.microsoft.com/office/powerpoint/2010/main" val="128455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91257-773E-45E9-9BAC-C1CDBED0B3DA}"/>
              </a:ext>
            </a:extLst>
          </p:cNvPr>
          <p:cNvSpPr>
            <a:spLocks noGrp="1"/>
          </p:cNvSpPr>
          <p:nvPr>
            <p:ph idx="1"/>
          </p:nvPr>
        </p:nvSpPr>
        <p:spPr>
          <a:xfrm>
            <a:off x="838199" y="1193585"/>
            <a:ext cx="10868247" cy="4983378"/>
          </a:xfrm>
        </p:spPr>
        <p:txBody>
          <a:bodyPr>
            <a:normAutofit/>
          </a:bodyPr>
          <a:lstStyle/>
          <a:p>
            <a:pPr marL="0" indent="0">
              <a:lnSpc>
                <a:spcPct val="100000"/>
              </a:lnSpc>
              <a:spcBef>
                <a:spcPts val="0"/>
              </a:spcBef>
              <a:buNone/>
            </a:pPr>
            <a:r>
              <a:rPr lang="en-US" sz="1600" dirty="0">
                <a:solidFill>
                  <a:srgbClr val="000000"/>
                </a:solidFill>
                <a:latin typeface="Calibri" panose="020F0502020204030204" pitchFamily="34" charset="0"/>
              </a:rPr>
              <a:t>On….</a:t>
            </a:r>
          </a:p>
        </p:txBody>
      </p:sp>
      <p:pic>
        <p:nvPicPr>
          <p:cNvPr id="4" name="Picture 3">
            <a:extLst>
              <a:ext uri="{FF2B5EF4-FFF2-40B4-BE49-F238E27FC236}">
                <a16:creationId xmlns:a16="http://schemas.microsoft.com/office/drawing/2014/main" id="{A513779C-4F55-401F-9140-C789E6ADB22D}"/>
              </a:ext>
            </a:extLst>
          </p:cNvPr>
          <p:cNvPicPr>
            <a:picLocks noChangeAspect="1"/>
          </p:cNvPicPr>
          <p:nvPr/>
        </p:nvPicPr>
        <p:blipFill>
          <a:blip r:embed="rId3"/>
          <a:stretch>
            <a:fillRect/>
          </a:stretch>
        </p:blipFill>
        <p:spPr>
          <a:xfrm>
            <a:off x="2769799" y="6480015"/>
            <a:ext cx="5590517" cy="377985"/>
          </a:xfrm>
          <a:prstGeom prst="rect">
            <a:avLst/>
          </a:prstGeom>
        </p:spPr>
      </p:pic>
      <p:sp>
        <p:nvSpPr>
          <p:cNvPr id="5" name="Title 4">
            <a:extLst>
              <a:ext uri="{FF2B5EF4-FFF2-40B4-BE49-F238E27FC236}">
                <a16:creationId xmlns:a16="http://schemas.microsoft.com/office/drawing/2014/main" id="{DC259FE2-2087-45B6-B1F2-A8870E0A5898}"/>
              </a:ext>
            </a:extLst>
          </p:cNvPr>
          <p:cNvSpPr>
            <a:spLocks noGrp="1"/>
          </p:cNvSpPr>
          <p:nvPr>
            <p:ph type="title"/>
          </p:nvPr>
        </p:nvSpPr>
        <p:spPr>
          <a:xfrm>
            <a:off x="182880" y="0"/>
            <a:ext cx="12009120"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700" b="1" dirty="0">
                <a:solidFill>
                  <a:srgbClr val="00B050"/>
                </a:solidFill>
                <a:latin typeface="Calibri" panose="020F0502020204030204" pitchFamily="34" charset="0"/>
                <a:ea typeface="MS PGothic" pitchFamily="34" charset="-128"/>
              </a:rPr>
            </a:br>
            <a:endParaRPr lang="en-US" sz="2700" dirty="0"/>
          </a:p>
        </p:txBody>
      </p:sp>
      <p:sp>
        <p:nvSpPr>
          <p:cNvPr id="6" name="Rectangle 5">
            <a:extLst>
              <a:ext uri="{FF2B5EF4-FFF2-40B4-BE49-F238E27FC236}">
                <a16:creationId xmlns:a16="http://schemas.microsoft.com/office/drawing/2014/main" id="{57C803E9-E800-4B89-8D49-8C86FED43344}"/>
              </a:ext>
            </a:extLst>
          </p:cNvPr>
          <p:cNvSpPr/>
          <p:nvPr/>
        </p:nvSpPr>
        <p:spPr>
          <a:xfrm>
            <a:off x="395536" y="692696"/>
            <a:ext cx="4173900"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Summary Description of the incident:</a:t>
            </a:r>
          </a:p>
        </p:txBody>
      </p:sp>
    </p:spTree>
    <p:extLst>
      <p:ext uri="{BB962C8B-B14F-4D97-AF65-F5344CB8AC3E}">
        <p14:creationId xmlns:p14="http://schemas.microsoft.com/office/powerpoint/2010/main" val="43308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DFC829-E37B-494A-94A1-8631E26964EF}"/>
              </a:ext>
            </a:extLst>
          </p:cNvPr>
          <p:cNvPicPr>
            <a:picLocks noGrp="1" noChangeAspect="1"/>
          </p:cNvPicPr>
          <p:nvPr>
            <p:ph idx="1"/>
          </p:nvPr>
        </p:nvPicPr>
        <p:blipFill>
          <a:blip r:embed="rId2"/>
          <a:stretch>
            <a:fillRect/>
          </a:stretch>
        </p:blipFill>
        <p:spPr>
          <a:xfrm>
            <a:off x="2907451" y="6492875"/>
            <a:ext cx="5590517" cy="377985"/>
          </a:xfrm>
          <a:prstGeom prst="rect">
            <a:avLst/>
          </a:prstGeom>
        </p:spPr>
      </p:pic>
      <p:sp>
        <p:nvSpPr>
          <p:cNvPr id="5" name="Title 4">
            <a:extLst>
              <a:ext uri="{FF2B5EF4-FFF2-40B4-BE49-F238E27FC236}">
                <a16:creationId xmlns:a16="http://schemas.microsoft.com/office/drawing/2014/main" id="{EA375854-090A-4D05-BD98-EA9E5EF67D3B}"/>
              </a:ext>
            </a:extLst>
          </p:cNvPr>
          <p:cNvSpPr>
            <a:spLocks noGrp="1"/>
          </p:cNvSpPr>
          <p:nvPr>
            <p:ph type="title"/>
          </p:nvPr>
        </p:nvSpPr>
        <p:spPr>
          <a:xfrm>
            <a:off x="202131" y="0"/>
            <a:ext cx="11989869" cy="453582"/>
          </a:xfrm>
          <a:solidFill>
            <a:srgbClr val="FFCB25"/>
          </a:solidFill>
        </p:spPr>
        <p:txBody>
          <a:bodyPr>
            <a:normAutofit fontScale="90000"/>
          </a:bodyPr>
          <a:lstStyle/>
          <a:p>
            <a:pPr algn="ctr"/>
            <a:br>
              <a:rPr lang="en-GB" sz="2200" b="1" dirty="0">
                <a:solidFill>
                  <a:srgbClr val="00B050"/>
                </a:solidFill>
                <a:latin typeface="Calibri" panose="020F0502020204030204" pitchFamily="34" charset="0"/>
                <a:ea typeface="MS PGothic" pitchFamily="34" charset="-128"/>
              </a:rPr>
            </a:br>
            <a:br>
              <a:rPr lang="en-GB" sz="2200" b="1" dirty="0">
                <a:solidFill>
                  <a:srgbClr val="00B050"/>
                </a:solidFill>
                <a:latin typeface="Calibri" panose="020F0502020204030204" pitchFamily="34" charset="0"/>
                <a:ea typeface="MS PGothic" pitchFamily="34" charset="-128"/>
              </a:rPr>
            </a:br>
            <a:r>
              <a:rPr lang="en-GB" sz="2700" b="1" dirty="0">
                <a:solidFill>
                  <a:srgbClr val="00B050"/>
                </a:solidFill>
                <a:latin typeface="Calibri" panose="020F0502020204030204" pitchFamily="34" charset="0"/>
                <a:ea typeface="MS PGothic" pitchFamily="34" charset="-128"/>
              </a:rPr>
              <a:t>Incident Number, Incident Date &amp; Company Name</a:t>
            </a:r>
            <a:br>
              <a:rPr lang="en-GB" sz="2200" b="1" dirty="0">
                <a:solidFill>
                  <a:srgbClr val="00B050"/>
                </a:solidFill>
                <a:latin typeface="Calibri" panose="020F0502020204030204" pitchFamily="34" charset="0"/>
                <a:ea typeface="MS PGothic" pitchFamily="34" charset="-128"/>
              </a:rPr>
            </a:br>
            <a:endParaRPr lang="en-US" dirty="0"/>
          </a:p>
        </p:txBody>
      </p:sp>
      <p:graphicFrame>
        <p:nvGraphicFramePr>
          <p:cNvPr id="6" name="Table 5">
            <a:extLst>
              <a:ext uri="{FF2B5EF4-FFF2-40B4-BE49-F238E27FC236}">
                <a16:creationId xmlns:a16="http://schemas.microsoft.com/office/drawing/2014/main" id="{C34CD065-01A0-448D-9958-81A83236DB70}"/>
              </a:ext>
            </a:extLst>
          </p:cNvPr>
          <p:cNvGraphicFramePr>
            <a:graphicFrameLocks noGrp="1"/>
          </p:cNvGraphicFramePr>
          <p:nvPr>
            <p:extLst>
              <p:ext uri="{D42A27DB-BD31-4B8C-83A1-F6EECF244321}">
                <p14:modId xmlns:p14="http://schemas.microsoft.com/office/powerpoint/2010/main" val="2567075188"/>
              </p:ext>
            </p:extLst>
          </p:nvPr>
        </p:nvGraphicFramePr>
        <p:xfrm>
          <a:off x="507970" y="1126371"/>
          <a:ext cx="11389740" cy="4831799"/>
        </p:xfrm>
        <a:graphic>
          <a:graphicData uri="http://schemas.openxmlformats.org/drawingml/2006/table">
            <a:tbl>
              <a:tblPr firstRow="1" firstCol="1" bandRow="1"/>
              <a:tblGrid>
                <a:gridCol w="562547">
                  <a:extLst>
                    <a:ext uri="{9D8B030D-6E8A-4147-A177-3AD203B41FA5}">
                      <a16:colId xmlns:a16="http://schemas.microsoft.com/office/drawing/2014/main" val="2788844132"/>
                    </a:ext>
                  </a:extLst>
                </a:gridCol>
                <a:gridCol w="4496977">
                  <a:extLst>
                    <a:ext uri="{9D8B030D-6E8A-4147-A177-3AD203B41FA5}">
                      <a16:colId xmlns:a16="http://schemas.microsoft.com/office/drawing/2014/main" val="2351542371"/>
                    </a:ext>
                  </a:extLst>
                </a:gridCol>
                <a:gridCol w="1040242">
                  <a:extLst>
                    <a:ext uri="{9D8B030D-6E8A-4147-A177-3AD203B41FA5}">
                      <a16:colId xmlns:a16="http://schemas.microsoft.com/office/drawing/2014/main" val="223861767"/>
                    </a:ext>
                  </a:extLst>
                </a:gridCol>
                <a:gridCol w="5289974">
                  <a:extLst>
                    <a:ext uri="{9D8B030D-6E8A-4147-A177-3AD203B41FA5}">
                      <a16:colId xmlns:a16="http://schemas.microsoft.com/office/drawing/2014/main" val="1983845778"/>
                    </a:ext>
                  </a:extLst>
                </a:gridCol>
              </a:tblGrid>
              <a:tr h="30774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dirty="0">
                          <a:solidFill>
                            <a:schemeClr val="tx1"/>
                          </a:solidFill>
                          <a:effectLst/>
                        </a:rPr>
                        <a:t>Num</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dirty="0">
                          <a:solidFill>
                            <a:schemeClr val="tx1"/>
                          </a:solidFill>
                          <a:effectLst/>
                        </a:rPr>
                        <a:t>Emergency response </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600" b="1" dirty="0">
                          <a:solidFill>
                            <a:schemeClr val="tx1"/>
                          </a:solidFill>
                        </a:rPr>
                        <a:t>YES/NO</a:t>
                      </a:r>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r>
                        <a:rPr lang="en-US" sz="1600" b="1" dirty="0">
                          <a:solidFill>
                            <a:schemeClr val="tx1"/>
                          </a:solidFill>
                        </a:rPr>
                        <a:t>   Comments</a:t>
                      </a:r>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90534331"/>
                  </a:ext>
                </a:extLst>
              </a:tr>
              <a:tr h="36311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1</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Did they call 5555? </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75073374"/>
                  </a:ext>
                </a:extLst>
              </a:tr>
              <a:tr h="37837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2</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How long did it take to call 5555 and why ?</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02278463"/>
                  </a:ext>
                </a:extLst>
              </a:tr>
              <a:tr h="35735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3</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In case they delayed or did not call 5555, why ?</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64401161"/>
                  </a:ext>
                </a:extLst>
              </a:tr>
              <a:tr h="36073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4</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What time the CCR receive the call? If delay, why?</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06129676"/>
                  </a:ext>
                </a:extLst>
              </a:tr>
              <a:tr h="40652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5</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What are the Emergency Response positive practices ?</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46201069"/>
                  </a:ext>
                </a:extLst>
              </a:tr>
              <a:tr h="39939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6</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What are the Emergency Response Areas of Improvement?</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41617501"/>
                  </a:ext>
                </a:extLst>
              </a:tr>
              <a:tr h="56755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7</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What would be the ideal time for the ER services to reach the incident site to avoid further escalation ?</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4317770"/>
                  </a:ext>
                </a:extLst>
              </a:tr>
              <a:tr h="95606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8</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What are the location coordinates ? </a:t>
                      </a:r>
                    </a:p>
                    <a:p>
                      <a:pPr>
                        <a:spcAft>
                          <a:spcPts val="0"/>
                        </a:spcAft>
                      </a:pPr>
                      <a:endParaRPr lang="en-US" sz="1400" dirty="0">
                        <a:effectLst/>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07108437"/>
                  </a:ext>
                </a:extLst>
              </a:tr>
              <a:tr h="71642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a:effectLst/>
                        </a:rPr>
                        <a:t>9</a:t>
                      </a:r>
                      <a:endParaRPr lang="en-US" sz="140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400" dirty="0">
                          <a:effectLst/>
                        </a:rPr>
                        <a:t>Others </a:t>
                      </a:r>
                      <a:endParaRPr lang="en-US" sz="1400" dirty="0">
                        <a:effectLst/>
                        <a:latin typeface="Calibri" panose="020F0502020204030204" pitchFamily="34" charset="0"/>
                        <a:ea typeface="Calibri" panose="020F0502020204030204" pitchFamily="34" charset="0"/>
                      </a:endParaRPr>
                    </a:p>
                  </a:txBody>
                  <a:tcPr marL="59539" marR="59539"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endParaRPr lang="en-US" sz="1400" dirty="0"/>
                    </a:p>
                    <a:p>
                      <a:endParaRPr lang="en-US" sz="1400" dirty="0"/>
                    </a:p>
                    <a:p>
                      <a:endParaRPr lang="en-US" sz="1400" dirty="0"/>
                    </a:p>
                  </a:txBody>
                  <a:tcPr marL="79385" marR="79385" marT="39693" marB="39693">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3177385"/>
                  </a:ext>
                </a:extLst>
              </a:tr>
            </a:tbl>
          </a:graphicData>
        </a:graphic>
      </p:graphicFrame>
      <p:sp>
        <p:nvSpPr>
          <p:cNvPr id="7" name="Rectangle 6">
            <a:extLst>
              <a:ext uri="{FF2B5EF4-FFF2-40B4-BE49-F238E27FC236}">
                <a16:creationId xmlns:a16="http://schemas.microsoft.com/office/drawing/2014/main" id="{7F55C498-C848-47D1-96E2-677D0744A9DE}"/>
              </a:ext>
            </a:extLst>
          </p:cNvPr>
          <p:cNvSpPr/>
          <p:nvPr/>
        </p:nvSpPr>
        <p:spPr>
          <a:xfrm>
            <a:off x="404464" y="547619"/>
            <a:ext cx="4523033" cy="400110"/>
          </a:xfrm>
          <a:prstGeom prst="rect">
            <a:avLst/>
          </a:prstGeom>
        </p:spPr>
        <p:txBody>
          <a:bodyPr wrap="none">
            <a:spAutoFit/>
          </a:bodyPr>
          <a:lstStyle/>
          <a:p>
            <a:pPr eaLnBrk="0" fontAlgn="base" hangingPunct="0">
              <a:spcBef>
                <a:spcPct val="50000"/>
              </a:spcBef>
              <a:spcAft>
                <a:spcPct val="0"/>
              </a:spcAft>
              <a:defRPr/>
            </a:pPr>
            <a:r>
              <a:rPr lang="en-US" sz="2000" b="1" dirty="0">
                <a:solidFill>
                  <a:schemeClr val="accent1"/>
                </a:solidFill>
                <a:latin typeface="Calibri" panose="020F0502020204030204" pitchFamily="34" charset="0"/>
                <a:ea typeface="MS PGothic" pitchFamily="34" charset="-128"/>
                <a:cs typeface="Calibri" panose="020F0502020204030204" pitchFamily="34" charset="0"/>
              </a:rPr>
              <a:t>Details of the Emergency Response (ER) :</a:t>
            </a:r>
          </a:p>
        </p:txBody>
      </p:sp>
      <p:graphicFrame>
        <p:nvGraphicFramePr>
          <p:cNvPr id="2" name="Table 2">
            <a:extLst>
              <a:ext uri="{FF2B5EF4-FFF2-40B4-BE49-F238E27FC236}">
                <a16:creationId xmlns:a16="http://schemas.microsoft.com/office/drawing/2014/main" id="{A20B90AE-DD8F-4A2E-BA38-712987A4EDA5}"/>
              </a:ext>
            </a:extLst>
          </p:cNvPr>
          <p:cNvGraphicFramePr>
            <a:graphicFrameLocks noGrp="1"/>
          </p:cNvGraphicFramePr>
          <p:nvPr>
            <p:extLst>
              <p:ext uri="{D42A27DB-BD31-4B8C-83A1-F6EECF244321}">
                <p14:modId xmlns:p14="http://schemas.microsoft.com/office/powerpoint/2010/main" val="2909215806"/>
              </p:ext>
            </p:extLst>
          </p:nvPr>
        </p:nvGraphicFramePr>
        <p:xfrm>
          <a:off x="1152922" y="4551377"/>
          <a:ext cx="3865426" cy="650358"/>
        </p:xfrm>
        <a:graphic>
          <a:graphicData uri="http://schemas.openxmlformats.org/drawingml/2006/table">
            <a:tbl>
              <a:tblPr firstRow="1" bandRow="1">
                <a:tableStyleId>{5940675A-B579-460E-94D1-54222C63F5DA}</a:tableStyleId>
              </a:tblPr>
              <a:tblGrid>
                <a:gridCol w="1245678">
                  <a:extLst>
                    <a:ext uri="{9D8B030D-6E8A-4147-A177-3AD203B41FA5}">
                      <a16:colId xmlns:a16="http://schemas.microsoft.com/office/drawing/2014/main" val="4173097413"/>
                    </a:ext>
                  </a:extLst>
                </a:gridCol>
                <a:gridCol w="1263913">
                  <a:extLst>
                    <a:ext uri="{9D8B030D-6E8A-4147-A177-3AD203B41FA5}">
                      <a16:colId xmlns:a16="http://schemas.microsoft.com/office/drawing/2014/main" val="1910515731"/>
                    </a:ext>
                  </a:extLst>
                </a:gridCol>
                <a:gridCol w="1355835">
                  <a:extLst>
                    <a:ext uri="{9D8B030D-6E8A-4147-A177-3AD203B41FA5}">
                      <a16:colId xmlns:a16="http://schemas.microsoft.com/office/drawing/2014/main" val="1681444276"/>
                    </a:ext>
                  </a:extLst>
                </a:gridCol>
              </a:tblGrid>
              <a:tr h="325179">
                <a:tc>
                  <a:txBody>
                    <a:bodyPr/>
                    <a:lstStyle/>
                    <a:p>
                      <a:r>
                        <a:rPr lang="en-US" sz="12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PSD93</a:t>
                      </a:r>
                      <a:endParaRPr lang="en-US" sz="1200" dirty="0">
                        <a:solidFill>
                          <a:schemeClr val="tx2"/>
                        </a:solidFill>
                      </a:endParaRPr>
                    </a:p>
                  </a:txBody>
                  <a:tcPr/>
                </a:tc>
                <a:tc>
                  <a:txBody>
                    <a:bodyPr/>
                    <a:lstStyle/>
                    <a:p>
                      <a:r>
                        <a:rPr lang="en-US" sz="1200" dirty="0"/>
                        <a:t>E/</a:t>
                      </a:r>
                    </a:p>
                  </a:txBody>
                  <a:tcPr/>
                </a:tc>
                <a:tc>
                  <a:txBody>
                    <a:bodyPr/>
                    <a:lstStyle/>
                    <a:p>
                      <a:r>
                        <a:rPr lang="en-US" sz="1200" dirty="0"/>
                        <a:t>N/</a:t>
                      </a:r>
                    </a:p>
                  </a:txBody>
                  <a:tcPr/>
                </a:tc>
                <a:extLst>
                  <a:ext uri="{0D108BD9-81ED-4DB2-BD59-A6C34878D82A}">
                    <a16:rowId xmlns:a16="http://schemas.microsoft.com/office/drawing/2014/main" val="2547015674"/>
                  </a:ext>
                </a:extLst>
              </a:tr>
              <a:tr h="325179">
                <a:tc>
                  <a:txBody>
                    <a:bodyPr/>
                    <a:lstStyle/>
                    <a:p>
                      <a:pPr marL="0" algn="l" defTabSz="914400" rtl="0" eaLnBrk="1" latinLnBrk="0" hangingPunct="1"/>
                      <a:r>
                        <a:rPr lang="en-US" sz="1200" kern="12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WGS84</a:t>
                      </a:r>
                      <a:endParaRPr lang="en-US" sz="1200" kern="1200" dirty="0">
                        <a:solidFill>
                          <a:schemeClr val="tx2"/>
                        </a:solidFill>
                        <a:effectLst/>
                        <a:latin typeface="Georgia" panose="02040502050405020303" pitchFamily="18" charset="0"/>
                        <a:cs typeface="Calibri" panose="020F0502020204030204" pitchFamily="34" charset="0"/>
                      </a:endParaRPr>
                    </a:p>
                  </a:txBody>
                  <a:tcPr/>
                </a:tc>
                <a:tc>
                  <a:txBody>
                    <a:bodyPr/>
                    <a:lstStyle/>
                    <a:p>
                      <a:r>
                        <a:rPr lang="en-US" sz="1200" dirty="0"/>
                        <a:t>E/</a:t>
                      </a:r>
                    </a:p>
                  </a:txBody>
                  <a:tcPr/>
                </a:tc>
                <a:tc>
                  <a:txBody>
                    <a:bodyPr/>
                    <a:lstStyle/>
                    <a:p>
                      <a:r>
                        <a:rPr lang="en-US" sz="1200" dirty="0"/>
                        <a:t>N/</a:t>
                      </a:r>
                    </a:p>
                  </a:txBody>
                  <a:tcPr/>
                </a:tc>
                <a:extLst>
                  <a:ext uri="{0D108BD9-81ED-4DB2-BD59-A6C34878D82A}">
                    <a16:rowId xmlns:a16="http://schemas.microsoft.com/office/drawing/2014/main" val="2825497590"/>
                  </a:ext>
                </a:extLst>
              </a:tr>
            </a:tbl>
          </a:graphicData>
        </a:graphic>
      </p:graphicFrame>
    </p:spTree>
    <p:extLst>
      <p:ext uri="{BB962C8B-B14F-4D97-AF65-F5344CB8AC3E}">
        <p14:creationId xmlns:p14="http://schemas.microsoft.com/office/powerpoint/2010/main" val="322553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655C5906BC345BE36D3E92AA5827E" ma:contentTypeVersion="5" ma:contentTypeDescription="Create a new document." ma:contentTypeScope="" ma:versionID="6870c65ab8c8336b6ebd4435727fb19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583d4c3cb9818ee969a664e99fb67258"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10F9A02F-D61C-4879-9722-57FC8B760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9d51eac6-a7d5-47f5-a119-63d146adb134"/>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3105</TotalTime>
  <Words>3571</Words>
  <Application>Microsoft Office PowerPoint</Application>
  <PresentationFormat>Widescreen</PresentationFormat>
  <Paragraphs>471</Paragraphs>
  <Slides>27</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Arial Black</vt:lpstr>
      <vt:lpstr>Calibri</vt:lpstr>
      <vt:lpstr>Calibri Light</vt:lpstr>
      <vt:lpstr>Georgia</vt:lpstr>
      <vt:lpstr>Gill Sans</vt:lpstr>
      <vt:lpstr>Gill Sans Light</vt:lpstr>
      <vt:lpstr>Roboto</vt:lpstr>
      <vt:lpstr>Symbol</vt:lpstr>
      <vt:lpstr>Tahoma</vt:lpstr>
      <vt:lpstr>Times New Roman</vt:lpstr>
      <vt:lpstr>Wingdings</vt:lpstr>
      <vt:lpstr>Office Theme</vt:lpstr>
      <vt:lpstr>HSE Incident Investigation guidance notes</vt:lpstr>
      <vt:lpstr>Process Flow For Incident Investigations</vt:lpstr>
      <vt:lpstr>  HSE Incident Investigation Guidance Notes </vt:lpstr>
      <vt:lpstr>HSE Incident Investigation Guidance Notes</vt:lpstr>
      <vt:lpstr>PowerPoint Presentation</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 Incident Number, Incident Date &amp; Company Name </vt:lpstr>
      <vt:lpstr>PDO Second Alert</vt:lpstr>
      <vt:lpstr> Incident Number, Incident Date &amp; Company Name </vt:lpstr>
      <vt:lpstr> Incident Number, Incident Date &amp; Company Name </vt:lpstr>
      <vt:lpstr> Incident Number, Incident Date &amp; Company Name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 IRC Pack</dc:title>
  <dc:creator>nazar@umsoman.com</dc:creator>
  <cp:lastModifiedBy>Balushi, Sumaiya MSE36</cp:lastModifiedBy>
  <cp:revision>198</cp:revision>
  <dcterms:created xsi:type="dcterms:W3CDTF">2018-09-24T07:27:56Z</dcterms:created>
  <dcterms:modified xsi:type="dcterms:W3CDTF">2022-10-11T09:20:24Z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0x010100E26655C5906BC345BE36D3E92AA5827E</vt:lpwstr>
  </property>
</Properties>
</file>